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sldIdLst>
    <p:sldId id="385" r:id="rId5"/>
    <p:sldId id="377" r:id="rId6"/>
    <p:sldId id="378" r:id="rId7"/>
    <p:sldId id="372" r:id="rId8"/>
    <p:sldId id="379" r:id="rId9"/>
    <p:sldId id="380" r:id="rId10"/>
    <p:sldId id="381" r:id="rId11"/>
    <p:sldId id="382" r:id="rId12"/>
    <p:sldId id="383" r:id="rId13"/>
    <p:sldId id="384" r:id="rId14"/>
    <p:sldId id="386" r:id="rId15"/>
    <p:sldId id="364" r:id="rId16"/>
    <p:sldId id="391" r:id="rId17"/>
    <p:sldId id="390" r:id="rId18"/>
    <p:sldId id="393" r:id="rId19"/>
    <p:sldId id="395" r:id="rId20"/>
    <p:sldId id="394" r:id="rId21"/>
    <p:sldId id="397" r:id="rId22"/>
    <p:sldId id="398" r:id="rId23"/>
    <p:sldId id="3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&amp; resources" id="{512450E3-22E4-1A4C-9A87-D0EDCE92C534}">
          <p14:sldIdLst>
            <p14:sldId id="385"/>
            <p14:sldId id="377"/>
            <p14:sldId id="378"/>
            <p14:sldId id="372"/>
            <p14:sldId id="379"/>
            <p14:sldId id="380"/>
            <p14:sldId id="381"/>
            <p14:sldId id="382"/>
            <p14:sldId id="383"/>
            <p14:sldId id="384"/>
            <p14:sldId id="386"/>
            <p14:sldId id="364"/>
            <p14:sldId id="391"/>
            <p14:sldId id="390"/>
            <p14:sldId id="393"/>
            <p14:sldId id="395"/>
            <p14:sldId id="394"/>
            <p14:sldId id="397"/>
            <p14:sldId id="398"/>
            <p14:sldId id="392"/>
          </p14:sldIdLst>
        </p14:section>
        <p14:section name="Sample presentation" id="{7A411ED8-2707-F646-972D-9EFD94AB383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327309-00C7-9258-8C60-A5C151FEECBD}" name="Sara Ellis" initials="SE" userId="S::sara.ellis@cancer.org.uk::157a8349-7976-4641-b350-f28cc8173f88" providerId="AD"/>
  <p188:author id="{DEC59F36-9E88-5AAF-5602-737B6C955BD2}" name="Rebecca Martinho" initials="RM" userId="S::Rebecca.Martinho@cancer.org.uk::cde0260c-0502-4c9d-b199-1965cab53851" providerId="AD"/>
  <p188:author id="{57CAD9B5-DA41-F7E6-EF5C-88DDF2039E7B}" name="Ana Barros" initials="AB" userId="S::ana.barros@cancer.org.uk::4652f687-4606-4eb8-bbf2-331d4a5b3002" providerId="AD"/>
  <p188:author id="{7202C1BE-F63C-D7E1-C173-0E544715F9C3}" name="Rachael George" initials="RG" userId="S::rachael.george@cancer.org.uk::dcd2cbc3-c657-4b40-a04e-bd98a7ae8d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4F5BC-6145-26A6-DBF2-05EACEA6BBBC}" v="1" dt="2023-11-23T10:18:35.071"/>
    <p1510:client id="{AAA5F9D0-ED93-B22A-B2BC-828957DD54D1}" v="19" dt="2023-11-23T10:26:37.067"/>
    <p1510:client id="{C2DEBECC-E3A2-4B6E-92BB-5BAB894F00C6}" v="18" dt="2023-11-23T10:59:48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268CD-6134-7E48-9DE7-FEB4FB24A965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8833-6303-A84B-BCE8-C8F834FB8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2E8C9E-8A04-01F6-7F7C-2BBF0C56AF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4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3F78010-EFD2-A87C-29E1-134C753803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E0619C7-E4A0-7D70-495D-7F1758B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9200" y="1527472"/>
            <a:ext cx="6889199" cy="505270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546E0E-9150-30A4-66BA-A53AA755A1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4251267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A25683-DFBB-6D16-D35D-BE538A301B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918BC6-8707-6EDB-0176-325EAD0087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3714392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62297D-3112-D12E-38EC-130833FFB435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200" y="475065"/>
            <a:ext cx="7162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8421351-9391-EEB7-E063-76C2B54C8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557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22175EC-4CCE-8BFE-F21C-D1D9B33295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0F117E4-7D27-1CCA-C3F3-8917A6927D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251" y="1022115"/>
            <a:ext cx="5375542" cy="5929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250" y="1582308"/>
            <a:ext cx="5660695" cy="9167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6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break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8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7557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9217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66280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84" y="4013199"/>
            <a:ext cx="6266816" cy="215895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big bold statement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1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976-EC72-A22C-D35A-8E69DFC0D5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881" y="4728589"/>
            <a:ext cx="1891918" cy="3651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AAD091-8457-7AF5-F2CA-9FE9FF6B1F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5882" y="5147876"/>
            <a:ext cx="1891918" cy="11005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[Significant moment. Big or small]</a:t>
            </a:r>
          </a:p>
        </p:txBody>
      </p:sp>
    </p:spTree>
    <p:extLst>
      <p:ext uri="{BB962C8B-B14F-4D97-AF65-F5344CB8AC3E}">
        <p14:creationId xmlns:p14="http://schemas.microsoft.com/office/powerpoint/2010/main" val="1022533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1867648"/>
            <a:ext cx="11630025" cy="46855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857876"/>
            <a:ext cx="6266816" cy="79062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Title goes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0642EEB-AEC5-86C4-562F-0E8D44A847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518C-9F2A-10DC-DB4A-E74FA3C934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CB30E4E-1BE9-A23B-6966-EA77A4BC256C}"/>
              </a:ext>
            </a:extLst>
          </p:cNvPr>
          <p:cNvSpPr txBox="1">
            <a:spLocks/>
          </p:cNvSpPr>
          <p:nvPr userDrawn="1"/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112000"/>
              </a:lnSpc>
              <a:defRPr sz="1400" b="0" i="0" kern="1200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79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59705B-88C8-0C14-BCD4-3D92B0973896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582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6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CA9A19-DA33-00B6-DFF3-D06EDD7D7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4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line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6A90A2-998B-56B1-D664-00C745949F69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2302-7BBD-C1AA-F63F-7E88DD401D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48" y="1904002"/>
            <a:ext cx="6285189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0E0581-574E-807B-D6DE-01524D276348}"/>
              </a:ext>
            </a:extLst>
          </p:cNvPr>
          <p:cNvCxnSpPr>
            <a:cxnSpLocks/>
          </p:cNvCxnSpPr>
          <p:nvPr userDrawn="1"/>
        </p:nvCxnSpPr>
        <p:spPr>
          <a:xfrm flipH="1">
            <a:off x="938150" y="1694358"/>
            <a:ext cx="109642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19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A49B38-CC85-1025-1C96-2C8CAE642ECC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AAA75E-14CE-A79A-26B2-DF156D7A8F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946" y="1352677"/>
            <a:ext cx="7616563" cy="33024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Cancer Research UK is doing.]”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88D1FEB-A633-7BBB-B14C-519435E388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946" y="4925280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866460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241390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23638893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99591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2386941"/>
            <a:ext cx="10921320" cy="37763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Ut </a:t>
            </a:r>
            <a:r>
              <a:rPr lang="en-GB" err="1"/>
              <a:t>venenatis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ligula,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libero </a:t>
            </a:r>
            <a:r>
              <a:rPr lang="en-GB" err="1"/>
              <a:t>vehicula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eros,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ligula in, </a:t>
            </a:r>
            <a:r>
              <a:rPr lang="en-GB" err="1"/>
              <a:t>consequat</a:t>
            </a:r>
            <a:r>
              <a:rPr lang="en-GB"/>
              <a:t> vestibulum ante.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908E9A0-2AE5-FCE9-9FB6-6D765EFFD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38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931831"/>
            <a:ext cx="9127572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4275786"/>
            <a:ext cx="9127573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A132325-2F49-1EC5-24F6-6116E82F1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8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143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261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32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B11A468-F98D-E727-A7C1-08687B6001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13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178" y="1931831"/>
            <a:ext cx="6927504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2177" y="4275786"/>
            <a:ext cx="6927505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56384B-11C5-D8D3-642B-DE3E6AE313E0}"/>
              </a:ext>
            </a:extLst>
          </p:cNvPr>
          <p:cNvCxnSpPr>
            <a:cxnSpLocks/>
          </p:cNvCxnSpPr>
          <p:nvPr userDrawn="1"/>
        </p:nvCxnSpPr>
        <p:spPr>
          <a:xfrm flipH="1">
            <a:off x="4705695" y="4009130"/>
            <a:ext cx="74863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2238428F-5295-30FA-0582-7B5D6B621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699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3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78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35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pic>
        <p:nvPicPr>
          <p:cNvPr id="29" name="Picture 28" descr="A picture containing graphics, star, creativity, art&#10;&#10;Description automatically generated">
            <a:extLst>
              <a:ext uri="{FF2B5EF4-FFF2-40B4-BE49-F238E27FC236}">
                <a16:creationId xmlns:a16="http://schemas.microsoft.com/office/drawing/2014/main" id="{A35EEC82-C9DB-33C8-C694-2124A8C9B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1352677"/>
            <a:ext cx="1306520" cy="1306520"/>
          </a:xfrm>
          <a:prstGeom prst="rect">
            <a:avLst/>
          </a:prstGeom>
        </p:spPr>
      </p:pic>
      <p:pic>
        <p:nvPicPr>
          <p:cNvPr id="31" name="Picture 30" descr="A blue circle with pink ribbons and a check mark&#10;&#10;Description automatically generated with medium confidence">
            <a:extLst>
              <a:ext uri="{FF2B5EF4-FFF2-40B4-BE49-F238E27FC236}">
                <a16:creationId xmlns:a16="http://schemas.microsoft.com/office/drawing/2014/main" id="{29176CAD-8698-7B61-6D14-A85360B2D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1352677"/>
            <a:ext cx="1306520" cy="1306520"/>
          </a:xfrm>
          <a:prstGeom prst="rect">
            <a:avLst/>
          </a:prstGeom>
        </p:spPr>
      </p:pic>
      <p:pic>
        <p:nvPicPr>
          <p:cNvPr id="33" name="Picture 32" descr="A picture containing heart, graphics, creativity&#10;&#10;Description automatically generated">
            <a:extLst>
              <a:ext uri="{FF2B5EF4-FFF2-40B4-BE49-F238E27FC236}">
                <a16:creationId xmlns:a16="http://schemas.microsoft.com/office/drawing/2014/main" id="{BCF384D2-3B58-3F03-C2B6-422965A18F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4037539"/>
            <a:ext cx="1306520" cy="1306520"/>
          </a:xfrm>
          <a:prstGeom prst="rect">
            <a:avLst/>
          </a:prstGeom>
        </p:spPr>
      </p:pic>
      <p:pic>
        <p:nvPicPr>
          <p:cNvPr id="35" name="Picture 34" descr="A picture containing graphics, graphic design, creativity, design&#10;&#10;Description automatically generated">
            <a:extLst>
              <a:ext uri="{FF2B5EF4-FFF2-40B4-BE49-F238E27FC236}">
                <a16:creationId xmlns:a16="http://schemas.microsoft.com/office/drawing/2014/main" id="{CCA3DF9A-E244-BB70-0A86-EEF04BC44E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4037539"/>
            <a:ext cx="1306520" cy="1306520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252D2EB1-F99B-948E-3DBC-B47F96C33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41F2B907-7D9D-B840-BE35-859612C51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434" y="1328926"/>
            <a:ext cx="3605547" cy="830997"/>
          </a:xfrm>
          <a:prstGeom prst="rect">
            <a:avLst/>
          </a:prstGeom>
        </p:spPr>
        <p:txBody>
          <a:bodyPr/>
          <a:lstStyle>
            <a:lvl1pPr algn="l">
              <a:lnSpc>
                <a:spcPct val="113000"/>
              </a:lnSpc>
              <a:defRPr sz="4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values</a:t>
            </a:r>
            <a:endParaRPr lang="en-US"/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C0850DA-C7DD-A3B3-0417-EAEB050D65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5209140"/>
            <a:ext cx="2501900" cy="11430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995FFC5-5298-53DB-EC07-A3C841AAB63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2659197"/>
            <a:ext cx="2501900" cy="11430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1CD14FC-905B-6624-E6D6-1B40E5CB061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2655439"/>
            <a:ext cx="3136900" cy="114300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4D06A66-1F89-1570-88FF-2790A2BD248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5209140"/>
            <a:ext cx="3136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6FD74C-63BB-80E8-16C5-DD9AF5016B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50"/>
            <a:ext cx="5063448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64AB-AE50-EBD2-B105-B495BC24A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6" y="2461949"/>
            <a:ext cx="6077263" cy="3227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Brand statement one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261482-6F94-6656-13F5-1F3505F716F2}"/>
              </a:ext>
            </a:extLst>
          </p:cNvPr>
          <p:cNvCxnSpPr>
            <a:cxnSpLocks/>
          </p:cNvCxnSpPr>
          <p:nvPr userDrawn="1"/>
        </p:nvCxnSpPr>
        <p:spPr>
          <a:xfrm flipH="1">
            <a:off x="5899732" y="2268541"/>
            <a:ext cx="63566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6106EB3-A401-94B6-3E8B-54D2E4A263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1633937"/>
            <a:ext cx="5375542" cy="402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impact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2E94611-0FEB-FECC-0492-DB0F1E476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59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+ top t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377635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copy. 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0005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7037" y="337519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7037" y="429230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47037" y="5315327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8914428" y="2405534"/>
            <a:ext cx="327757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6C4424-5D12-2223-4470-036BEE23BE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23602" y="329002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3F24BFD-0086-7012-E7C9-C08631CE7C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23602" y="423950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AA1DFC-B17C-78F6-A32E-76D1110B61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23602" y="518898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9549DE-3291-0C98-F8AB-12E8DE6D41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23602" y="2522393"/>
            <a:ext cx="217843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2489DD5-8811-6461-8E9A-F6D0F4F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12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652687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98134F-0D7B-D662-B750-1F85304C92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1551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bulleted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24AA1C-3125-CCE4-0C88-D12DA85530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60" y="4091050"/>
            <a:ext cx="7150332" cy="18213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numbered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095DC58D-4E38-E2DD-DE1E-E210675C3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66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p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044007" y="1508344"/>
            <a:ext cx="714799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22E0A5-FF35-4F26-3EA8-C1D9DBD0A2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30369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7DF3990-7E9F-1BEA-66AB-DD91AC6FB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30369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FC7DF1-BC74-4541-012C-EBC4244825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30369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12733FEA-3EDA-E040-843C-BD4DAED2DD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73052" y="904010"/>
            <a:ext cx="4361294" cy="56491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0C419C-01A8-BFBE-F218-0B1713519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58281" y="1667245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F75BC-E125-D723-88F9-89EF3E40FE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58281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86C8E2-1A43-2E9C-E70E-058C709FCD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58281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DBD65D-6340-E42B-6284-FFC1FE749A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58281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1279C5-355B-04BE-87C9-D3A3A72E56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42005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65414C1-3EA5-8F09-7ECA-0C51CD9A7E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42005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12F07E-EBB9-FF77-C570-CDEE72274D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42005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ECCFBFC-7F71-944B-C841-0DACB7EDF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03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5375542" cy="377635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GB"/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diam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941388"/>
            <a:ext cx="5807075" cy="56435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C501585-4160-5EC2-1967-E2293A1A3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9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83440"/>
            <a:ext cx="7227679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9677" y="3429000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B511A1-5F77-1757-0C5A-B52E924A3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4822" y="4860448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FDC4A-B61A-93A0-17B5-30CD8E1283A5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E601AD5-2101-E961-2F6B-BEA9EE5EC2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33600" cy="698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D700F-103E-4D23-4D37-4CECF30DF9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59677" y="1893346"/>
            <a:ext cx="3930704" cy="1523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heading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3D266D-30B8-655B-0D8E-5B8E156C6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846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E54262-7BCA-9DD0-FA91-5B794DD102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3841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78F4A17-6E89-7D6B-33A0-3E1E233DA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86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2027218"/>
            <a:ext cx="516655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Partnership slide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35338" y="941387"/>
            <a:ext cx="3823818" cy="2716213"/>
          </a:xfrm>
          <a:prstGeom prst="rect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98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C2AFDF7-388C-E747-8E30-28BCB10B31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1255" y="941388"/>
            <a:ext cx="3332593" cy="86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Partnership 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0D43CEC-B1F5-3DF5-3439-37138392877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35338" y="3798887"/>
            <a:ext cx="2571750" cy="27162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BDCE02D-657E-2A87-0BF4-5DDF7772F5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9048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DD5D9FE-19CD-C6C4-2612-48F25CDB5D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5987" y="3913082"/>
            <a:ext cx="3273594" cy="431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Since [date], we’ve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35640F48-8904-1588-C3B0-A7700F3C6F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804315" y="941387"/>
            <a:ext cx="2098124" cy="271621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299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760078A7-F040-8ADE-4B0E-9F09F3E84F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1612" y="4939309"/>
            <a:ext cx="1580306" cy="476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£</a:t>
            </a:r>
            <a:r>
              <a:rPr lang="en-US" err="1"/>
              <a:t>Xm</a:t>
            </a:r>
            <a:endParaRPr lang="en-US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07B9AB60-283B-C3B5-AE3E-2B759AA7BD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71611" y="5929757"/>
            <a:ext cx="886287" cy="4042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2E11F6AF-CBB3-7F25-E069-22FF496424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88240" y="4566943"/>
            <a:ext cx="2325184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raised a total of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3B94C078-31FE-B976-AA96-D5B6AB7002B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5019" y="5557391"/>
            <a:ext cx="3200811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hosted a number of events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B11A950-BB41-661B-B449-25BA1BE9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202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352677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[A case study about someone]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F73FF1-B95E-CA90-B4E5-86169052BB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695699"/>
            <a:ext cx="3874067" cy="38886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/>
              <a:t>Insert short case study copy. </a:t>
            </a:r>
            <a:r>
              <a:rPr lang="en-GB" sz="1800">
                <a:solidFill>
                  <a:srgbClr val="000000"/>
                </a:solidFill>
                <a:effectLst/>
              </a:rPr>
              <a:t>Lorem ipsum </a:t>
            </a:r>
            <a:r>
              <a:rPr lang="en-GB" sz="1800" err="1">
                <a:solidFill>
                  <a:srgbClr val="000000"/>
                </a:solidFill>
                <a:effectLst/>
              </a:rPr>
              <a:t>dolor</a:t>
            </a:r>
            <a:r>
              <a:rPr lang="en-GB" sz="1800">
                <a:solidFill>
                  <a:srgbClr val="000000"/>
                </a:solidFill>
                <a:effectLst/>
              </a:rPr>
              <a:t>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consectetur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adipiscing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Aliquam</a:t>
            </a:r>
            <a:r>
              <a:rPr lang="en-GB" sz="1800">
                <a:solidFill>
                  <a:srgbClr val="000000"/>
                </a:solidFill>
                <a:effectLst/>
              </a:rPr>
              <a:t> id porta </a:t>
            </a:r>
            <a:r>
              <a:rPr lang="en-GB" sz="1800" err="1">
                <a:solidFill>
                  <a:srgbClr val="000000"/>
                </a:solidFill>
                <a:effectLst/>
              </a:rPr>
              <a:t>velit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Suspendisse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potenti</a:t>
            </a:r>
            <a:r>
              <a:rPr lang="en-GB" sz="1800">
                <a:solidFill>
                  <a:srgbClr val="000000"/>
                </a:solidFill>
                <a:effectLst/>
              </a:rPr>
              <a:t>. Ut et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iaculis</a:t>
            </a:r>
            <a:r>
              <a:rPr lang="en-GB" sz="1800">
                <a:solidFill>
                  <a:srgbClr val="000000"/>
                </a:solidFill>
                <a:effectLst/>
              </a:rPr>
              <a:t>, semper </a:t>
            </a:r>
            <a:r>
              <a:rPr lang="en-GB" sz="1800" err="1">
                <a:solidFill>
                  <a:srgbClr val="000000"/>
                </a:solidFill>
                <a:effectLst/>
              </a:rPr>
              <a:t>erat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vel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tincidunt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. In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eros id </a:t>
            </a:r>
            <a:r>
              <a:rPr lang="en-GB" sz="1800" err="1">
                <a:solidFill>
                  <a:srgbClr val="000000"/>
                </a:solidFill>
                <a:effectLst/>
              </a:rPr>
              <a:t>est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dapibus</a:t>
            </a:r>
            <a:r>
              <a:rPr lang="en-GB" sz="1800">
                <a:solidFill>
                  <a:srgbClr val="000000"/>
                </a:solidFill>
                <a:effectLst/>
              </a:rPr>
              <a:t> pulvinar in ac </a:t>
            </a:r>
            <a:r>
              <a:rPr lang="en-GB" sz="1800" err="1">
                <a:solidFill>
                  <a:srgbClr val="000000"/>
                </a:solidFill>
                <a:effectLst/>
              </a:rPr>
              <a:t>felis</a:t>
            </a:r>
            <a:r>
              <a:rPr lang="en-GB" sz="1800">
                <a:solidFill>
                  <a:srgbClr val="000000"/>
                </a:solidFill>
                <a:effectLst/>
              </a:rPr>
              <a:t>. Nam </a:t>
            </a:r>
            <a:r>
              <a:rPr lang="en-GB" sz="1800" err="1">
                <a:solidFill>
                  <a:srgbClr val="000000"/>
                </a:solidFill>
                <a:effectLst/>
              </a:rPr>
              <a:t>ullamcorper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porttitor</a:t>
            </a:r>
            <a:r>
              <a:rPr lang="en-GB" sz="1800">
                <a:solidFill>
                  <a:srgbClr val="000000"/>
                </a:solidFill>
                <a:effectLst/>
              </a:rPr>
              <a:t> libero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condimentum</a:t>
            </a:r>
            <a:r>
              <a:rPr lang="en-GB" sz="1800">
                <a:solidFill>
                  <a:srgbClr val="000000"/>
                </a:solidFill>
                <a:effectLst/>
              </a:rPr>
              <a:t>. Nam fermentum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orci</a:t>
            </a:r>
            <a:r>
              <a:rPr lang="en-GB" sz="1800">
                <a:solidFill>
                  <a:srgbClr val="000000"/>
                </a:solidFill>
                <a:effectLst/>
              </a:rPr>
              <a:t> id </a:t>
            </a:r>
            <a:r>
              <a:rPr lang="en-GB" sz="1800" err="1">
                <a:solidFill>
                  <a:srgbClr val="000000"/>
                </a:solidFill>
                <a:effectLst/>
              </a:rPr>
              <a:t>accumsan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9C6DED80-0930-A09E-C6AC-8D86D923B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AC1D27A2-DEA5-5E5E-06BC-4F49976C8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79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F6FD62-95E3-8250-6256-E5E0C5F4A9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42383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6A2CB5-E5F0-F348-8BF4-78D9292206DA}"/>
              </a:ext>
            </a:extLst>
          </p:cNvPr>
          <p:cNvSpPr/>
          <p:nvPr userDrawn="1"/>
        </p:nvSpPr>
        <p:spPr>
          <a:xfrm>
            <a:off x="7790213" y="2919177"/>
            <a:ext cx="3009310" cy="3009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9FEA23-4D23-E89F-B505-7D714350A0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97" y="5233330"/>
            <a:ext cx="1972784" cy="327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EB36E12-0786-69A4-0C6B-1C073D8921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2066E7C-0D5A-75AC-6202-FB2853C003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F4579D0-BC4E-EF93-C0CA-83548C5EB6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97" y="5650594"/>
            <a:ext cx="1972784" cy="763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4841E6-2369-55FA-7205-0D7A06C7C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501" y="3836680"/>
            <a:ext cx="1972784" cy="2963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A9E0337-6CF9-280D-70C4-5F972A22B8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77501" y="4253943"/>
            <a:ext cx="1972784" cy="8796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E7F1E50-3136-35C3-0117-B0B0F09D6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AA1A67-643C-9A24-E18C-8BE3B3CFC2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08229" y="929513"/>
            <a:ext cx="5375542" cy="5647436"/>
          </a:xfrm>
          <a:custGeom>
            <a:avLst/>
            <a:gdLst>
              <a:gd name="connsiteX0" fmla="*/ 0 w 5375542"/>
              <a:gd name="connsiteY0" fmla="*/ 0 h 5647436"/>
              <a:gd name="connsiteX1" fmla="*/ 5375542 w 5375542"/>
              <a:gd name="connsiteY1" fmla="*/ 0 h 5647436"/>
              <a:gd name="connsiteX2" fmla="*/ 5375542 w 5375542"/>
              <a:gd name="connsiteY2" fmla="*/ 2076600 h 5647436"/>
              <a:gd name="connsiteX3" fmla="*/ 5290004 w 5375542"/>
              <a:gd name="connsiteY3" fmla="*/ 2107907 h 5647436"/>
              <a:gd name="connsiteX4" fmla="*/ 4371029 w 5375542"/>
              <a:gd name="connsiteY4" fmla="*/ 3494319 h 5647436"/>
              <a:gd name="connsiteX5" fmla="*/ 5290004 w 5375542"/>
              <a:gd name="connsiteY5" fmla="*/ 4880731 h 5647436"/>
              <a:gd name="connsiteX6" fmla="*/ 5375542 w 5375542"/>
              <a:gd name="connsiteY6" fmla="*/ 4912038 h 5647436"/>
              <a:gd name="connsiteX7" fmla="*/ 5375542 w 5375542"/>
              <a:gd name="connsiteY7" fmla="*/ 5647436 h 5647436"/>
              <a:gd name="connsiteX8" fmla="*/ 0 w 5375542"/>
              <a:gd name="connsiteY8" fmla="*/ 5647436 h 564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5542" h="5647436">
                <a:moveTo>
                  <a:pt x="0" y="0"/>
                </a:moveTo>
                <a:lnTo>
                  <a:pt x="5375542" y="0"/>
                </a:lnTo>
                <a:lnTo>
                  <a:pt x="5375542" y="2076600"/>
                </a:lnTo>
                <a:lnTo>
                  <a:pt x="5290004" y="2107907"/>
                </a:lnTo>
                <a:cubicBezTo>
                  <a:pt x="4749961" y="2336327"/>
                  <a:pt x="4371029" y="2871071"/>
                  <a:pt x="4371029" y="3494319"/>
                </a:cubicBezTo>
                <a:cubicBezTo>
                  <a:pt x="4371029" y="4117568"/>
                  <a:pt x="4749961" y="4652312"/>
                  <a:pt x="5290004" y="4880731"/>
                </a:cubicBezTo>
                <a:lnTo>
                  <a:pt x="5375542" y="4912038"/>
                </a:lnTo>
                <a:lnTo>
                  <a:pt x="5375542" y="5647436"/>
                </a:lnTo>
                <a:lnTo>
                  <a:pt x="0" y="564743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51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095897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Agenda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1736" y="1608193"/>
            <a:ext cx="2033103" cy="765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Welcome &amp; introductions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8F160D5-88D5-C7F4-6D85-5F17D8396B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91736" y="3263905"/>
            <a:ext cx="2033103" cy="725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350E0D4C-694A-36C7-41AD-CB9C1D3DD5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1736" y="4960992"/>
            <a:ext cx="2033103" cy="7800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C6279E7-851E-859B-68C1-468C88B547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2646" y="1608193"/>
            <a:ext cx="2033103" cy="7651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2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AE82C10B-2651-B01B-6519-71C21699C2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2646" y="3263905"/>
            <a:ext cx="2033103" cy="7257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3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47B1837-48B1-6619-1C3E-2C6AB8B7A3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2646" y="4960992"/>
            <a:ext cx="2033103" cy="7800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D58AA-3DD6-A6FA-935A-2CF9EAFA81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0594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BCF47-A418-A097-AA19-6AF7DAA98FD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80594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7F2CA3-3687-9303-8B3B-0647090C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0594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61D7AF-158B-541D-4B14-67F86D6ABA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9546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CBA714-92F2-B6B3-B899-223756AAA8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546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90A0160-C117-F164-22D5-6EB1955A132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9546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F14DB0-5D47-4220-520F-05EAF9EE8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629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709961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Subjects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0521C44-7799-AC17-3B9A-01A6949686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51449" y="1349638"/>
            <a:ext cx="2571750" cy="166699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8AFB3BE-2F3C-9A62-44D6-A414A969D5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51449" y="3139996"/>
            <a:ext cx="2571750" cy="1666997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48C06D0-61B8-526E-6667-F96FF1C0554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51449" y="4930508"/>
            <a:ext cx="2571750" cy="1666997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F8467E-789F-6F49-CE49-91EB9AFA3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75127" y="3178382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3A6A2-D279-E821-D2D9-92EF707EAC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75126" y="3472984"/>
            <a:ext cx="4827311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68BB799-53B6-0105-04D7-172EF86E0C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75127" y="4965619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7248A6B-68C9-4B7B-C80D-0207EEF6E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127" y="5260221"/>
            <a:ext cx="4827310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6BF32D5-1305-27B2-FF79-EFA3D79E6A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75127" y="1370363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8B0BA15-4447-C8C0-BAE5-3EE5A9659F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127" y="1664965"/>
            <a:ext cx="4827312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CA9C067-830C-0CC0-A7AD-8E06EA71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6172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3704319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464272"/>
            <a:ext cx="2318558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First objective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55416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55417" y="4464273"/>
            <a:ext cx="2509684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Second objective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5605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5606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Third objective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5634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4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05635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Fourth objective here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09668543-B730-F744-13D9-CF5D4435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611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7178442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57BD08-DDB8-CB51-E34B-670FF42A08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304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08E9AEF-31AD-4BCC-4E3F-D8617D4786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305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A5EEC56-FBB6-A471-DAE4-367D4B0181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7904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5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075CDF3-BCA0-7446-83BF-5EE1B06936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7905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02A9BF-DACB-0E6A-357A-4034D5A13C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6931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F298A63-0E9E-218E-BB34-E54F4866B6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86932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E2661510-D907-0BB3-6FA7-D215891F0F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8002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4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EB84434-8F21-7F0D-B51F-6D30ECBD90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8003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2BDA68F-E8EB-07C5-6141-A96F1DFB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020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4B45C9-7C3E-9DCA-37E2-5EDC1E358847}"/>
              </a:ext>
            </a:extLst>
          </p:cNvPr>
          <p:cNvCxnSpPr>
            <a:cxnSpLocks/>
          </p:cNvCxnSpPr>
          <p:nvPr userDrawn="1"/>
        </p:nvCxnSpPr>
        <p:spPr>
          <a:xfrm flipH="1">
            <a:off x="676267" y="3482744"/>
            <a:ext cx="11515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6807805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year of discoveries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993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994" y="4464272"/>
            <a:ext cx="2360846" cy="18555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850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851" y="4464272"/>
            <a:ext cx="2360846" cy="1855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003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0040" y="4464272"/>
            <a:ext cx="2360846" cy="18624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0068" y="4169671"/>
            <a:ext cx="171853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60069" y="4464272"/>
            <a:ext cx="2360846" cy="18624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A3CBC69-8E77-C91B-96E1-986D84D47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72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436844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[Event name goes here]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895520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Join us for [</a:t>
            </a:r>
            <a:r>
              <a:rPr lang="en-US" err="1"/>
              <a:t>eg</a:t>
            </a:r>
            <a:r>
              <a:rPr lang="en-US"/>
              <a:t> an evening of celebrating great partnerships].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71C6B6-2CF1-709C-AAF2-8D893B232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3F99AC-2A2E-08BC-FED2-E3FA0CF8E0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AC2B13C0-4A5B-D4F7-D81A-649B00159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3BADB6-D5C1-DFD2-5726-E4323CAA1F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4332" y="4213457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Kindly RSVP to</a:t>
            </a:r>
            <a:br>
              <a:rPr lang="en-US"/>
            </a:br>
            <a:r>
              <a:rPr lang="en-US" err="1"/>
              <a:t>name.surname@cancer.org.uk</a:t>
            </a:r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1437A7-9D3F-0A31-5A3F-CD2E8C6B99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9022" y="5561812"/>
            <a:ext cx="3303578" cy="9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992333-24D7-75A5-9B63-BBF569124F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957FD03-1A53-220B-F9D0-AD0848E7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6BDA689-4E44-3DA6-2597-71F45265C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4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26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94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4645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5C0872BC-45AC-0073-1EC3-3A7C211DB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CC12E96-02E5-70F1-9865-B3C6B86877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3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 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pic>
        <p:nvPicPr>
          <p:cNvPr id="5" name="Picture 4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3DA9A6E-E8B2-2B4E-A80B-F3BFA9F59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6039578"/>
            <a:ext cx="1795718" cy="54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13C4-7081-1C0E-522E-BE6A8D76BE73}"/>
              </a:ext>
            </a:extLst>
          </p:cNvPr>
          <p:cNvSpPr txBox="1"/>
          <p:nvPr userDrawn="1"/>
        </p:nvSpPr>
        <p:spPr>
          <a:xfrm>
            <a:off x="2364059" y="6130431"/>
            <a:ext cx="5597912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charity in England and Wales (1089464), Scotland (SC041666), the Isle of Man (1103) and Jersey (247). Registered address: 2 Redman Place, London, E20 1JQ.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40A51F9-8E3C-D334-B47A-9EDA2D955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C7C29A-13EB-602C-C258-68B4045FC6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599B-2560-F046-C6CC-EFCE10419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A34D0-868C-926B-AF13-716F1A46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18B4-283B-D671-3DA5-43346212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255C-113F-9541-B7E4-3B487542E3D4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10FC-D468-1509-3F17-45678607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72A0-6789-8520-0C36-5DB4A6AB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770A-D1F2-C44A-870C-01382E69E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8B785B4C-D529-50B1-7BCE-693F97B0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78EA-2F4D-BB1B-F8E6-1D017A857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C869F0-A44D-32FF-17AF-919C1523A4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EBE151A-5853-25F9-DBB6-143B2647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5B12-9178-972F-240D-03C510691F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342E613-2CDD-0892-21BE-244AF9191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8C4BE4-D8EA-37F7-C463-A5DCCB494461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16576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51D392E-E886-316F-C285-4E673E627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12" y="499447"/>
            <a:ext cx="2775734" cy="908722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A2FDB8-4161-9F73-B987-2A0E6E588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A72C8B-464E-3938-3FE4-5052A700BC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EE4A705-6564-BE67-F7C7-9F92A25225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32D7C6-E488-7042-0551-A7690CA48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F6E6A-0951-79A7-97C7-96C9E78FB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699" y="273599"/>
            <a:ext cx="59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2EAE455-DFEF-2843-9236-89E9624B550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29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677" r:id="rId4"/>
    <p:sldLayoutId id="2147483650" r:id="rId5"/>
    <p:sldLayoutId id="2147483651" r:id="rId6"/>
    <p:sldLayoutId id="2147483652" r:id="rId7"/>
    <p:sldLayoutId id="2147483691" r:id="rId8"/>
    <p:sldLayoutId id="2147483693" r:id="rId9"/>
    <p:sldLayoutId id="2147483694" r:id="rId10"/>
    <p:sldLayoutId id="2147483692" r:id="rId11"/>
    <p:sldLayoutId id="2147483654" r:id="rId12"/>
    <p:sldLayoutId id="2147483656" r:id="rId13"/>
    <p:sldLayoutId id="2147483701" r:id="rId14"/>
    <p:sldLayoutId id="2147483702" r:id="rId15"/>
    <p:sldLayoutId id="2147483678" r:id="rId16"/>
    <p:sldLayoutId id="2147483679" r:id="rId17"/>
    <p:sldLayoutId id="2147483709" r:id="rId18"/>
    <p:sldLayoutId id="2147483683" r:id="rId19"/>
    <p:sldLayoutId id="2147483687" r:id="rId20"/>
    <p:sldLayoutId id="2147483688" r:id="rId21"/>
    <p:sldLayoutId id="2147483689" r:id="rId22"/>
    <p:sldLayoutId id="2147483703" r:id="rId23"/>
    <p:sldLayoutId id="2147483704" r:id="rId24"/>
    <p:sldLayoutId id="2147483653" r:id="rId25"/>
    <p:sldLayoutId id="2147483670" r:id="rId26"/>
    <p:sldLayoutId id="2147483671" r:id="rId27"/>
    <p:sldLayoutId id="2147483697" r:id="rId28"/>
    <p:sldLayoutId id="2147483698" r:id="rId29"/>
    <p:sldLayoutId id="2147483680" r:id="rId30"/>
    <p:sldLayoutId id="2147483681" r:id="rId31"/>
    <p:sldLayoutId id="2147483705" r:id="rId32"/>
    <p:sldLayoutId id="2147483706" r:id="rId33"/>
    <p:sldLayoutId id="2147483686" r:id="rId34"/>
    <p:sldLayoutId id="2147483664" r:id="rId35"/>
    <p:sldLayoutId id="2147483669" r:id="rId36"/>
    <p:sldLayoutId id="2147483676" r:id="rId37"/>
    <p:sldLayoutId id="2147483675" r:id="rId38"/>
    <p:sldLayoutId id="2147483665" r:id="rId39"/>
    <p:sldLayoutId id="2147483674" r:id="rId40"/>
    <p:sldLayoutId id="2147483667" r:id="rId41"/>
    <p:sldLayoutId id="2147483655" r:id="rId42"/>
    <p:sldLayoutId id="2147483690" r:id="rId43"/>
    <p:sldLayoutId id="2147483659" r:id="rId44"/>
    <p:sldLayoutId id="2147483668" r:id="rId45"/>
    <p:sldLayoutId id="2147483660" r:id="rId46"/>
    <p:sldLayoutId id="2147483673" r:id="rId47"/>
    <p:sldLayoutId id="2147483662" r:id="rId48"/>
    <p:sldLayoutId id="2147483696" r:id="rId49"/>
    <p:sldLayoutId id="2147483672" r:id="rId50"/>
    <p:sldLayoutId id="2147483707" r:id="rId51"/>
    <p:sldLayoutId id="2147483708" r:id="rId52"/>
    <p:sldLayoutId id="2147483661" r:id="rId53"/>
    <p:sldLayoutId id="2147483682" r:id="rId54"/>
    <p:sldLayoutId id="2147483710" r:id="rId5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37 Hybri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9379-CCEF-BD05-8E6B-7BD79C73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0D734-07D4-A406-5630-3137E62C6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42" y="3721804"/>
            <a:ext cx="10116866" cy="2076323"/>
          </a:xfrm>
        </p:spPr>
        <p:txBody>
          <a:bodyPr/>
          <a:lstStyle/>
          <a:p>
            <a:r>
              <a:rPr lang="en-GB" dirty="0"/>
              <a:t>Linear regression models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F8078A-4D81-FAE2-145C-08DA31AE68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941" y="3367912"/>
            <a:ext cx="2461433" cy="353891"/>
          </a:xfrm>
        </p:spPr>
        <p:txBody>
          <a:bodyPr/>
          <a:lstStyle/>
          <a:p>
            <a:r>
              <a:rPr lang="en-GB" sz="2000" dirty="0"/>
              <a:t>21</a:t>
            </a:r>
            <a:r>
              <a:rPr lang="en-GB" sz="2000" baseline="30000" dirty="0"/>
              <a:t>st</a:t>
            </a:r>
            <a:r>
              <a:rPr lang="en-GB" sz="2000" dirty="0"/>
              <a:t> February 2025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32D446-A69C-933A-A51A-F4BCFDA80C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Fixed-effects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E2623-DBF6-3194-C463-83DEF733F3C8}"/>
              </a:ext>
            </a:extLst>
          </p:cNvPr>
          <p:cNvSpPr txBox="1"/>
          <p:nvPr/>
        </p:nvSpPr>
        <p:spPr>
          <a:xfrm>
            <a:off x="538941" y="1767017"/>
            <a:ext cx="661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Luca </a:t>
            </a:r>
            <a:r>
              <a:rPr lang="en-GB" sz="2000" dirty="0" err="1">
                <a:solidFill>
                  <a:schemeClr val="bg1"/>
                </a:solidFill>
              </a:rPr>
              <a:t>Porcu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Chandra </a:t>
            </a:r>
            <a:r>
              <a:rPr lang="en-GB" sz="2000" i="0" u="none" strike="noStrike" dirty="0" err="1">
                <a:solidFill>
                  <a:schemeClr val="bg1"/>
                </a:solidFill>
                <a:effectLst/>
              </a:rPr>
              <a:t>Chilamakuri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GB" sz="2000" dirty="0">
                <a:solidFill>
                  <a:schemeClr val="bg1"/>
                </a:solidFill>
                <a:effectLst/>
              </a:rPr>
              <a:t>(Bioinformatics core)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95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ABD52-8379-EC87-2351-18ED05EE9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63B6F1-8195-7174-1D5A-156EC8592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Different sources of effects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47C4DB-0523-E274-D515-87C1F2385169}"/>
              </a:ext>
            </a:extLst>
          </p:cNvPr>
          <p:cNvSpPr txBox="1"/>
          <p:nvPr/>
        </p:nvSpPr>
        <p:spPr>
          <a:xfrm>
            <a:off x="63512" y="1071967"/>
            <a:ext cx="320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operator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330A7-E178-14CA-BAD4-6E314FDE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416" y="2017362"/>
            <a:ext cx="6660396" cy="3670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28544-688F-C127-E1F3-62A09D57438F}"/>
              </a:ext>
            </a:extLst>
          </p:cNvPr>
          <p:cNvSpPr txBox="1"/>
          <p:nvPr/>
        </p:nvSpPr>
        <p:spPr>
          <a:xfrm>
            <a:off x="79010" y="2135195"/>
            <a:ext cx="5066426" cy="335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125"/>
              </a:spcAft>
              <a:buFont typeface="Wingdings" pitchFamily="2" charset="2"/>
              <a:buChar char="§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Calibration of instruments</a:t>
            </a:r>
          </a:p>
          <a:p>
            <a:pPr marL="342900" indent="-342900">
              <a:lnSpc>
                <a:spcPct val="150000"/>
              </a:lnSpc>
              <a:spcAft>
                <a:spcPts val="1125"/>
              </a:spcAft>
              <a:buFont typeface="Wingdings" pitchFamily="2" charset="2"/>
              <a:buChar char="§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Measurement errors</a:t>
            </a:r>
          </a:p>
          <a:p>
            <a:pPr marL="342900" indent="-342900">
              <a:lnSpc>
                <a:spcPct val="150000"/>
              </a:lnSpc>
              <a:spcAft>
                <a:spcPts val="1125"/>
              </a:spcAft>
              <a:buFont typeface="Wingdings" pitchFamily="2" charset="2"/>
              <a:buChar char="§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Recording errors</a:t>
            </a:r>
          </a:p>
          <a:p>
            <a:pPr marL="342900" indent="-342900">
              <a:lnSpc>
                <a:spcPct val="150000"/>
              </a:lnSpc>
              <a:spcAft>
                <a:spcPts val="1125"/>
              </a:spcAft>
              <a:buFont typeface="Wingdings" pitchFamily="2" charset="2"/>
              <a:buChar char="§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Preparation of test materials</a:t>
            </a:r>
          </a:p>
          <a:p>
            <a:pPr marL="342900" indent="-342900">
              <a:lnSpc>
                <a:spcPct val="150000"/>
              </a:lnSpc>
              <a:spcAft>
                <a:spcPts val="1125"/>
              </a:spcAft>
              <a:buFont typeface="Wingdings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Operative procedures</a:t>
            </a:r>
            <a:endParaRPr lang="en-GB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3A45431-AF73-5A24-61C0-B971CD570114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086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8FECB-5AF7-887A-179D-6F60CCBB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12381C-E54E-3875-DB24-483CF58BE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Classification of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255C-2258-D001-EDD1-E1C00256CA55}"/>
              </a:ext>
            </a:extLst>
          </p:cNvPr>
          <p:cNvSpPr txBox="1"/>
          <p:nvPr/>
        </p:nvSpPr>
        <p:spPr>
          <a:xfrm>
            <a:off x="63512" y="1071967"/>
            <a:ext cx="3206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Fixed effects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75236-6DEB-F064-D276-948CA144198B}"/>
              </a:ext>
            </a:extLst>
          </p:cNvPr>
          <p:cNvSpPr txBox="1"/>
          <p:nvPr/>
        </p:nvSpPr>
        <p:spPr>
          <a:xfrm>
            <a:off x="79010" y="2135195"/>
            <a:ext cx="11978878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125"/>
              </a:spcAft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Effects attributable to a finite set of levels of a source (i.e. </a:t>
            </a:r>
            <a:r>
              <a:rPr lang="en-GB" sz="2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statistical terms) that occur in the data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which are there because we are interested in them.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Fixed effects are </a:t>
            </a:r>
            <a:r>
              <a:rPr lang="en-GB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associated with an entire </a:t>
            </a:r>
            <a:r>
              <a:rPr lang="en-GB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3294B-BE02-6C79-1219-3600D0B0ADC9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11</a:t>
            </a:fld>
            <a:endParaRPr lang="en-US" sz="1400" dirty="0"/>
          </a:p>
        </p:txBody>
      </p:sp>
      <p:pic>
        <p:nvPicPr>
          <p:cNvPr id="10" name="Picture 9" descr="A blue magnifying glass on a black background&#10;&#10;Description automatically generated">
            <a:extLst>
              <a:ext uri="{FF2B5EF4-FFF2-40B4-BE49-F238E27FC236}">
                <a16:creationId xmlns:a16="http://schemas.microsoft.com/office/drawing/2014/main" id="{E0D0FD7E-58CA-2A6F-BD23-FCCC32F07EA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45" y="4318736"/>
            <a:ext cx="1816128" cy="181612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4087194-28F8-5132-5A28-6287E505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243174"/>
              </p:ext>
            </p:extLst>
          </p:nvPr>
        </p:nvGraphicFramePr>
        <p:xfrm>
          <a:off x="2004449" y="4917550"/>
          <a:ext cx="8128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71799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487656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611824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59011884"/>
                    </a:ext>
                  </a:extLst>
                </a:gridCol>
              </a:tblGrid>
              <a:tr h="237761"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Treatment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Sex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Genotype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Time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0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33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CB6-F5B2-F44D-F01D-6D1856796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91D8C-DD10-1CD0-F969-852631B9E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Classification of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AB549-6D34-C7FE-680E-162832E616CB}"/>
              </a:ext>
            </a:extLst>
          </p:cNvPr>
          <p:cNvSpPr txBox="1"/>
          <p:nvPr/>
        </p:nvSpPr>
        <p:spPr>
          <a:xfrm>
            <a:off x="63512" y="1071967"/>
            <a:ext cx="3206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Random effects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516F1-AE8E-5553-6858-690E9CC2BE9F}"/>
              </a:ext>
            </a:extLst>
          </p:cNvPr>
          <p:cNvSpPr txBox="1"/>
          <p:nvPr/>
        </p:nvSpPr>
        <p:spPr>
          <a:xfrm>
            <a:off x="79010" y="2135195"/>
            <a:ext cx="12015454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125"/>
              </a:spcAft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Effects attributable to a (usually) infinite set of levels of a source (i.e. </a:t>
            </a:r>
            <a:r>
              <a:rPr lang="en-GB" sz="2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of which only a </a:t>
            </a:r>
            <a:r>
              <a:rPr lang="en-GB" sz="24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sample</a:t>
            </a: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are deemed to occur in the data. Random effects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are associated with </a:t>
            </a:r>
            <a:r>
              <a:rPr lang="en-GB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observational units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drawn at random from a population.</a:t>
            </a:r>
            <a:endParaRPr lang="en-GB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F1F7D8-8CEE-5A36-1982-87005EE52F19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12</a:t>
            </a:fld>
            <a:endParaRPr lang="en-US" sz="14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D917AA2-6310-C5E3-6E6F-7EA5D1DED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76764"/>
              </p:ext>
            </p:extLst>
          </p:nvPr>
        </p:nvGraphicFramePr>
        <p:xfrm>
          <a:off x="2004449" y="5007998"/>
          <a:ext cx="8128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71799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487656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611824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59011884"/>
                    </a:ext>
                  </a:extLst>
                </a:gridCol>
              </a:tblGrid>
              <a:tr h="237761"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Mouse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Litter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Batch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Laboratory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01633"/>
                  </a:ext>
                </a:extLst>
              </a:tr>
            </a:tbl>
          </a:graphicData>
        </a:graphic>
      </p:graphicFrame>
      <p:pic>
        <p:nvPicPr>
          <p:cNvPr id="6" name="Picture 5" descr="A blue magnifying glass on a black background&#10;&#10;Description automatically generated">
            <a:extLst>
              <a:ext uri="{FF2B5EF4-FFF2-40B4-BE49-F238E27FC236}">
                <a16:creationId xmlns:a16="http://schemas.microsoft.com/office/drawing/2014/main" id="{B0C35478-C098-D3FD-6E6D-AC935F4856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45" y="4318736"/>
            <a:ext cx="1816128" cy="18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5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19F34-FA1B-FB04-9BAC-BF9214808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A29540-5042-1D72-7061-A38DBF290D56}"/>
              </a:ext>
            </a:extLst>
          </p:cNvPr>
          <p:cNvSpPr txBox="1"/>
          <p:nvPr/>
        </p:nvSpPr>
        <p:spPr>
          <a:xfrm>
            <a:off x="63512" y="1071967"/>
            <a:ext cx="59295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Unpredictable effect </a:t>
            </a:r>
            <a:r>
              <a:rPr lang="en-US" sz="3000" dirty="0"/>
              <a:t>(i.e. </a:t>
            </a:r>
            <a:r>
              <a:rPr lang="en-US" sz="3000" i="1" dirty="0">
                <a:latin typeface="American Typewriter" panose="02090604020004020304" pitchFamily="18" charset="77"/>
              </a:rPr>
              <a:t>error</a:t>
            </a:r>
            <a:r>
              <a:rPr lang="en-US" sz="30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EC3AA-7FD8-34BD-24D8-ADCFA2B5E468}"/>
              </a:ext>
            </a:extLst>
          </p:cNvPr>
          <p:cNvSpPr txBox="1"/>
          <p:nvPr/>
        </p:nvSpPr>
        <p:spPr>
          <a:xfrm>
            <a:off x="79010" y="1793819"/>
            <a:ext cx="12015454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125"/>
              </a:spcAft>
            </a:pPr>
            <a:r>
              <a:rPr lang="en-GB" sz="24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Unpredictable</a:t>
            </a: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effect attributable to “hidden” sources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whose consequence is the deviation of the observed value from the “true value” of the population (i.e. fixed effects) or the individual observational unit (i.e. random effects).</a:t>
            </a:r>
            <a:endParaRPr lang="en-GB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E6F98-93C5-0150-3195-6E22117392F5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13</a:t>
            </a:fld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5679E-8A3D-73CD-3126-B0E1B068C2F0}"/>
              </a:ext>
            </a:extLst>
          </p:cNvPr>
          <p:cNvSpPr txBox="1"/>
          <p:nvPr/>
        </p:nvSpPr>
        <p:spPr>
          <a:xfrm>
            <a:off x="1889760" y="3810261"/>
            <a:ext cx="6181344" cy="257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dirty="0"/>
              <a:t>At any given combination of </a:t>
            </a:r>
            <a:r>
              <a:rPr lang="en-US" dirty="0">
                <a:solidFill>
                  <a:srgbClr val="FF0000"/>
                </a:solidFill>
              </a:rPr>
              <a:t>age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gender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height, smoking status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place of residence</a:t>
            </a:r>
            <a:r>
              <a:rPr lang="en-US" dirty="0"/>
              <a:t>, many different values of FEV (lung capacity) could be recorded, and so produce a distribution of recorded FEV values. At this given combination of </a:t>
            </a:r>
            <a:r>
              <a:rPr lang="en-US" dirty="0">
                <a:solidFill>
                  <a:srgbClr val="FF0000"/>
                </a:solidFill>
              </a:rPr>
              <a:t>age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gender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height, smoking status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place of residence</a:t>
            </a:r>
            <a:r>
              <a:rPr lang="en-US" dirty="0"/>
              <a:t>, the distribution of FEV values has a unique mean FEV (“the true value”).</a:t>
            </a:r>
          </a:p>
        </p:txBody>
      </p:sp>
      <p:pic>
        <p:nvPicPr>
          <p:cNvPr id="11" name="Picture 10" descr="A graph with red blue and green lines&#10;&#10;AI-generated content may be incorrect.">
            <a:extLst>
              <a:ext uri="{FF2B5EF4-FFF2-40B4-BE49-F238E27FC236}">
                <a16:creationId xmlns:a16="http://schemas.microsoft.com/office/drawing/2014/main" id="{409458E6-B6FA-5CF2-BCFE-6E957380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59" y="3652679"/>
            <a:ext cx="3353183" cy="319994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672AE97-A70B-AF39-E9B0-8CD5849DED51}"/>
              </a:ext>
            </a:extLst>
          </p:cNvPr>
          <p:cNvSpPr txBox="1">
            <a:spLocks/>
          </p:cNvSpPr>
          <p:nvPr/>
        </p:nvSpPr>
        <p:spPr>
          <a:xfrm>
            <a:off x="32516" y="16648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Classification of effects</a:t>
            </a:r>
          </a:p>
        </p:txBody>
      </p:sp>
      <p:pic>
        <p:nvPicPr>
          <p:cNvPr id="15" name="Picture 14" descr="A blue magnifying glass on a black background&#10;&#10;Description automatically generated">
            <a:extLst>
              <a:ext uri="{FF2B5EF4-FFF2-40B4-BE49-F238E27FC236}">
                <a16:creationId xmlns:a16="http://schemas.microsoft.com/office/drawing/2014/main" id="{A6D1BBBE-E674-1127-1528-3C39F2BBF08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45" y="4318736"/>
            <a:ext cx="1816128" cy="18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6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E6A2-B740-A288-8236-0015EE704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AD3C0-F218-0DD7-373C-B47ED41F16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 and classification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59EB5-29D9-A2F1-7EBF-790EEF64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016" y="2269950"/>
            <a:ext cx="2397873" cy="1116189"/>
          </a:xfrm>
        </p:spPr>
        <p:txBody>
          <a:bodyPr/>
          <a:lstStyle/>
          <a:p>
            <a:pPr algn="ctr"/>
            <a:r>
              <a:rPr lang="en-US" dirty="0"/>
              <a:t>Regression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EC6C6-8F0A-AE08-591B-19CC762B35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09.15 - 9.30 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861705-1E2E-8601-EA22-BE92A825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2" y="1228718"/>
            <a:ext cx="6908390" cy="43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2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1308-3CFF-EDC4-FDB1-03269734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B96806-6B7B-C20F-8A1C-172138C09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Definition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BE912-5598-DB22-1C34-415C6C5A9C93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15</a:t>
            </a:fld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DAC1B-053D-2A16-8588-BEF517F54130}"/>
              </a:ext>
            </a:extLst>
          </p:cNvPr>
          <p:cNvSpPr txBox="1"/>
          <p:nvPr/>
        </p:nvSpPr>
        <p:spPr>
          <a:xfrm>
            <a:off x="133349" y="1101256"/>
            <a:ext cx="1189672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regression model describes mathematically the population distribution of the </a:t>
            </a:r>
            <a:r>
              <a:rPr lang="en-US" sz="2400" b="1" dirty="0"/>
              <a:t>response</a:t>
            </a:r>
            <a:r>
              <a:rPr lang="en-US" sz="2400" dirty="0"/>
              <a:t> (e.g. FEV distribution in UK) </a:t>
            </a:r>
            <a:r>
              <a:rPr lang="en-US" sz="2400" b="1" dirty="0">
                <a:solidFill>
                  <a:schemeClr val="accent1"/>
                </a:solidFill>
              </a:rPr>
              <a:t>as a function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FF0000"/>
                </a:solidFill>
              </a:rPr>
              <a:t>fixed effects </a:t>
            </a:r>
            <a:r>
              <a:rPr lang="en-US" sz="2400" dirty="0"/>
              <a:t>(e.g. age, gender, height, smoking status), </a:t>
            </a:r>
            <a:r>
              <a:rPr lang="en-US" sz="2400" b="1" dirty="0">
                <a:solidFill>
                  <a:srgbClr val="00B050"/>
                </a:solidFill>
              </a:rPr>
              <a:t>random effects </a:t>
            </a:r>
            <a:r>
              <a:rPr lang="en-US" sz="2400" dirty="0"/>
              <a:t>(e.g. place of residence) and </a:t>
            </a:r>
            <a:r>
              <a:rPr lang="en-US" sz="2400" i="1" dirty="0">
                <a:latin typeface="American Typewriter" panose="02090604020004020304" pitchFamily="18" charset="77"/>
              </a:rPr>
              <a:t>error</a:t>
            </a:r>
            <a:r>
              <a:rPr lang="en-US" sz="2400" dirty="0"/>
              <a:t>.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C39C18-8933-A6E1-56B5-F0E183E14AD2}"/>
              </a:ext>
            </a:extLst>
          </p:cNvPr>
          <p:cNvSpPr txBox="1"/>
          <p:nvPr/>
        </p:nvSpPr>
        <p:spPr>
          <a:xfrm>
            <a:off x="2257556" y="3363013"/>
            <a:ext cx="794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y</a:t>
            </a:r>
            <a:r>
              <a:rPr lang="en-US" sz="4000" baseline="-25000" dirty="0" err="1"/>
              <a:t>i</a:t>
            </a:r>
            <a:r>
              <a:rPr lang="en-US" sz="4000" dirty="0"/>
              <a:t> =  f(</a:t>
            </a:r>
            <a:r>
              <a:rPr lang="en-GB" sz="4000" b="0" i="0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1,i</a:t>
            </a:r>
            <a:r>
              <a:rPr lang="en-GB" sz="4000" dirty="0">
                <a:cs typeface="Arial" panose="020B0604020202020204" pitchFamily="34" charset="0"/>
              </a:rPr>
              <a:t>,..,</a:t>
            </a:r>
            <a:r>
              <a:rPr lang="en-GB" sz="4000" b="0" i="0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n,i</a:t>
            </a:r>
            <a:r>
              <a:rPr lang="en-US" sz="4000" b="0" i="0" dirty="0">
                <a:solidFill>
                  <a:schemeClr val="tx1"/>
                </a:solidFill>
                <a:cs typeface="Arial" panose="020B0604020202020204" pitchFamily="34" charset="0"/>
              </a:rPr>
              <a:t>; </a:t>
            </a:r>
            <a:r>
              <a:rPr lang="en-GB" sz="4000" b="0" i="0" dirty="0">
                <a:solidFill>
                  <a:srgbClr val="00B05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>
                <a:solidFill>
                  <a:srgbClr val="00B050"/>
                </a:solidFill>
                <a:cs typeface="Arial" panose="020B0604020202020204" pitchFamily="34" charset="0"/>
              </a:rPr>
              <a:t>n+1,i</a:t>
            </a:r>
            <a:r>
              <a:rPr lang="en-GB" sz="4000" dirty="0">
                <a:cs typeface="Arial" panose="020B0604020202020204" pitchFamily="34" charset="0"/>
              </a:rPr>
              <a:t>,…,</a:t>
            </a:r>
            <a:r>
              <a:rPr lang="en-GB" sz="4000" b="1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GB" sz="4000" b="0" i="0" dirty="0" err="1">
                <a:solidFill>
                  <a:srgbClr val="00B05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 err="1">
                <a:solidFill>
                  <a:srgbClr val="00B050"/>
                </a:solidFill>
                <a:cs typeface="Arial" panose="020B0604020202020204" pitchFamily="34" charset="0"/>
              </a:rPr>
              <a:t>n+k,i</a:t>
            </a:r>
            <a:r>
              <a:rPr lang="en-GB" sz="4000" dirty="0">
                <a:cs typeface="Arial" panose="020B0604020202020204" pitchFamily="34" charset="0"/>
              </a:rPr>
              <a:t>;</a:t>
            </a:r>
            <a:r>
              <a:rPr lang="en-GB" sz="4000" baseline="-25000" dirty="0">
                <a:cs typeface="Arial" panose="020B0604020202020204" pitchFamily="34" charset="0"/>
              </a:rPr>
              <a:t> </a:t>
            </a:r>
            <a:r>
              <a:rPr lang="en-GB" sz="4000" dirty="0">
                <a:latin typeface="American Typewriter" panose="02090604020004020304" pitchFamily="18" charset="77"/>
                <a:cs typeface="Arial" panose="020B0604020202020204" pitchFamily="34" charset="0"/>
              </a:rPr>
              <a:t>𝜺</a:t>
            </a:r>
            <a:r>
              <a:rPr lang="en-GB" sz="4000" baseline="-25000" dirty="0" err="1">
                <a:latin typeface="American Typewriter" panose="02090604020004020304" pitchFamily="18" charset="77"/>
                <a:cs typeface="Arial" panose="020B0604020202020204" pitchFamily="34" charset="0"/>
              </a:rPr>
              <a:t>i</a:t>
            </a:r>
            <a:r>
              <a:rPr lang="en-GB" sz="4000" dirty="0">
                <a:cs typeface="Arial" panose="020B0604020202020204" pitchFamily="34" charset="0"/>
              </a:rPr>
              <a:t>)</a:t>
            </a:r>
            <a:endParaRPr lang="en-GB" sz="4000" b="0" i="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6C352-F73C-4FCD-54CC-9A45F3A6DAC5}"/>
              </a:ext>
            </a:extLst>
          </p:cNvPr>
          <p:cNvSpPr txBox="1"/>
          <p:nvPr/>
        </p:nvSpPr>
        <p:spPr>
          <a:xfrm>
            <a:off x="2318196" y="4145600"/>
            <a:ext cx="534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 err="1"/>
              <a:t>i</a:t>
            </a:r>
            <a:r>
              <a:rPr lang="en-US" dirty="0"/>
              <a:t> is the observational unit of the population.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553CB-CD1B-6452-99EC-B3DC62E941F4}"/>
              </a:ext>
            </a:extLst>
          </p:cNvPr>
          <p:cNvSpPr txBox="1"/>
          <p:nvPr/>
        </p:nvSpPr>
        <p:spPr>
          <a:xfrm>
            <a:off x="3730432" y="5135120"/>
            <a:ext cx="814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Hi, my name is Mark Brown. I am </a:t>
            </a:r>
            <a:r>
              <a:rPr lang="en-US" sz="2400" dirty="0">
                <a:solidFill>
                  <a:srgbClr val="FF0000"/>
                </a:solidFill>
              </a:rPr>
              <a:t>35 years old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male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1.75 meters tall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ex-smoker</a:t>
            </a:r>
            <a:r>
              <a:rPr lang="en-US" sz="2400" dirty="0"/>
              <a:t>. I live in </a:t>
            </a:r>
            <a:r>
              <a:rPr lang="en-US" sz="2400" dirty="0">
                <a:solidFill>
                  <a:srgbClr val="00B050"/>
                </a:solidFill>
              </a:rPr>
              <a:t>Cambridge</a:t>
            </a:r>
            <a:r>
              <a:rPr lang="en-US" sz="2400" dirty="0"/>
              <a:t>, UK. </a:t>
            </a:r>
            <a:r>
              <a:rPr lang="en-US" sz="2400" i="1" dirty="0">
                <a:latin typeface="American Typewriter" panose="02090604020004020304" pitchFamily="18" charset="77"/>
              </a:rPr>
              <a:t>This morning</a:t>
            </a:r>
            <a:r>
              <a:rPr lang="en-US" sz="2400" b="1" i="1" dirty="0">
                <a:latin typeface="American Typewriter" panose="02090604020004020304" pitchFamily="18" charset="77"/>
              </a:rPr>
              <a:t> </a:t>
            </a:r>
            <a:r>
              <a:rPr lang="en-US" sz="2400" dirty="0"/>
              <a:t>my FEV is </a:t>
            </a:r>
            <a:r>
              <a:rPr lang="en-GB" sz="2400" dirty="0"/>
              <a:t>4.73 </a:t>
            </a:r>
            <a:r>
              <a:rPr lang="en-GB" sz="2400" dirty="0" err="1"/>
              <a:t>liters</a:t>
            </a:r>
            <a:r>
              <a:rPr lang="en-GB" sz="2400" dirty="0"/>
              <a:t> in 1 second.</a:t>
            </a:r>
            <a:endParaRPr lang="en-US" sz="2400" dirty="0"/>
          </a:p>
        </p:txBody>
      </p:sp>
      <p:pic>
        <p:nvPicPr>
          <p:cNvPr id="18" name="Picture 17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7AD0779-4350-E8D3-DF37-70D07EBA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348" y="4842966"/>
            <a:ext cx="1574084" cy="15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0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EAF54-D0DF-1855-CE23-DD1AFABF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36E033-C86B-9610-0FBF-FB523D2CD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Definition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0C614-F315-6DBD-61DA-BDFC59C932A3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16</a:t>
            </a:fld>
            <a:endParaRPr lang="en-US" sz="1400" dirty="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5548E49B-C91A-997F-E62C-6EF4210B6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155143"/>
              </p:ext>
            </p:extLst>
          </p:nvPr>
        </p:nvGraphicFramePr>
        <p:xfrm>
          <a:off x="220635" y="1869462"/>
          <a:ext cx="11815762" cy="327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529">
                  <a:extLst>
                    <a:ext uri="{9D8B030D-6E8A-4147-A177-3AD203B41FA5}">
                      <a16:colId xmlns:a16="http://schemas.microsoft.com/office/drawing/2014/main" val="4076039225"/>
                    </a:ext>
                  </a:extLst>
                </a:gridCol>
                <a:gridCol w="4121699">
                  <a:extLst>
                    <a:ext uri="{9D8B030D-6E8A-4147-A177-3AD203B41FA5}">
                      <a16:colId xmlns:a16="http://schemas.microsoft.com/office/drawing/2014/main" val="3939779186"/>
                    </a:ext>
                  </a:extLst>
                </a:gridCol>
                <a:gridCol w="2535113">
                  <a:extLst>
                    <a:ext uri="{9D8B030D-6E8A-4147-A177-3AD203B41FA5}">
                      <a16:colId xmlns:a16="http://schemas.microsoft.com/office/drawing/2014/main" val="412999385"/>
                    </a:ext>
                  </a:extLst>
                </a:gridCol>
                <a:gridCol w="727721">
                  <a:extLst>
                    <a:ext uri="{9D8B030D-6E8A-4147-A177-3AD203B41FA5}">
                      <a16:colId xmlns:a16="http://schemas.microsoft.com/office/drawing/2014/main" val="2492279057"/>
                    </a:ext>
                  </a:extLst>
                </a:gridCol>
                <a:gridCol w="2348700">
                  <a:extLst>
                    <a:ext uri="{9D8B030D-6E8A-4147-A177-3AD203B41FA5}">
                      <a16:colId xmlns:a16="http://schemas.microsoft.com/office/drawing/2014/main" val="963533206"/>
                    </a:ext>
                  </a:extLst>
                </a:gridCol>
              </a:tblGrid>
              <a:tr h="460045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GB" sz="20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20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453"/>
                  </a:ext>
                </a:extLst>
              </a:tr>
              <a:tr h="594233"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Systematic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describes the relationship between the predictors and the population parameter of interest (e.g. mean)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𝝁 =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+…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GB" sz="1900" b="0" i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 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,..,x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could be </a:t>
                      </a:r>
                      <a:r>
                        <a:rPr lang="en-GB" sz="1600" b="1" i="0" baseline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</a:t>
                      </a: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en-GB" sz="1600" b="1" i="0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predictors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018492"/>
                  </a:ext>
                </a:extLst>
              </a:tr>
              <a:tr h="594233">
                <a:tc rowSpan="3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describes the properties of </a:t>
                      </a:r>
                      <a:r>
                        <a:rPr lang="en-GB" sz="1900" b="1" i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effects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en-GB" sz="1900" b="0" i="1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  <a:cs typeface="Arial" panose="020B0604020202020204" pitchFamily="34" charset="0"/>
                        </a:rPr>
                        <a:t>error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effects are normally distributed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</a:t>
                      </a:r>
                      <a:r>
                        <a:rPr lang="en-GB" sz="1700" b="0" i="0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𝛍</a:t>
                      </a:r>
                      <a:r>
                        <a:rPr lang="en-GB" sz="17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GB" sz="1700" b="0" i="0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 0</a:t>
                      </a:r>
                      <a:r>
                        <a:rPr lang="en-GB" sz="17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𝝈</a:t>
                      </a:r>
                      <a:r>
                        <a:rPr lang="en-GB" sz="17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GB" sz="17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35571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GB" sz="19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is normally distributed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</a:t>
                      </a:r>
                      <a:r>
                        <a:rPr lang="en-GB" sz="1900" b="0" i="0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𝛍</a:t>
                      </a:r>
                      <a:r>
                        <a:rPr lang="en-GB" sz="1900" b="0" i="1" kern="1200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 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0, 𝝈</a:t>
                      </a:r>
                      <a:r>
                        <a:rPr lang="en-GB" sz="1900" b="0" i="1" kern="1200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56206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en-GB" sz="19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variance is constant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 constant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𝝈</a:t>
                      </a:r>
                      <a:r>
                        <a:rPr lang="en-GB" sz="1900" b="0" i="1" kern="1200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 constant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077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8F4A836-6C35-D2D5-7527-0721F3214A9B}"/>
              </a:ext>
            </a:extLst>
          </p:cNvPr>
          <p:cNvSpPr txBox="1"/>
          <p:nvPr/>
        </p:nvSpPr>
        <p:spPr>
          <a:xfrm>
            <a:off x="180153" y="1110685"/>
            <a:ext cx="1189672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Every regression model consists of two components.</a:t>
            </a:r>
          </a:p>
        </p:txBody>
      </p:sp>
    </p:spTree>
    <p:extLst>
      <p:ext uri="{BB962C8B-B14F-4D97-AF65-F5344CB8AC3E}">
        <p14:creationId xmlns:p14="http://schemas.microsoft.com/office/powerpoint/2010/main" val="50545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20DA8-060F-1074-FC8B-2C738FE95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94A28-1F4F-F540-2A6C-B7CE5C187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Examples of regression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93C89C-D483-D8EA-84F7-DD8B7A0DF775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17</a:t>
            </a:fld>
            <a:endParaRPr lang="en-US" sz="14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C788597A-0BF1-DDDD-7C53-AF2767AF0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146572"/>
              </p:ext>
            </p:extLst>
          </p:nvPr>
        </p:nvGraphicFramePr>
        <p:xfrm>
          <a:off x="203534" y="1209009"/>
          <a:ext cx="11784932" cy="4686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03">
                  <a:extLst>
                    <a:ext uri="{9D8B030D-6E8A-4147-A177-3AD203B41FA5}">
                      <a16:colId xmlns:a16="http://schemas.microsoft.com/office/drawing/2014/main" val="4076039225"/>
                    </a:ext>
                  </a:extLst>
                </a:gridCol>
                <a:gridCol w="1756610">
                  <a:extLst>
                    <a:ext uri="{9D8B030D-6E8A-4147-A177-3AD203B41FA5}">
                      <a16:colId xmlns:a16="http://schemas.microsoft.com/office/drawing/2014/main" val="3939779186"/>
                    </a:ext>
                  </a:extLst>
                </a:gridCol>
                <a:gridCol w="6737685">
                  <a:extLst>
                    <a:ext uri="{9D8B030D-6E8A-4147-A177-3AD203B41FA5}">
                      <a16:colId xmlns:a16="http://schemas.microsoft.com/office/drawing/2014/main" val="412999385"/>
                    </a:ext>
                  </a:extLst>
                </a:gridCol>
                <a:gridCol w="2146634">
                  <a:extLst>
                    <a:ext uri="{9D8B030D-6E8A-4147-A177-3AD203B41FA5}">
                      <a16:colId xmlns:a16="http://schemas.microsoft.com/office/drawing/2014/main" val="2492279057"/>
                    </a:ext>
                  </a:extLst>
                </a:gridCol>
              </a:tblGrid>
              <a:tr h="493362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20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453"/>
                  </a:ext>
                </a:extLst>
              </a:tr>
              <a:tr h="637269">
                <a:tc row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Systematic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𝝁 (Y) =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+…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GB" sz="1900" b="0" i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018492"/>
                  </a:ext>
                </a:extLst>
              </a:tr>
              <a:tr h="598397">
                <a:tc vMerge="1">
                  <a:txBody>
                    <a:bodyPr/>
                    <a:lstStyle/>
                    <a:p>
                      <a:pPr algn="l"/>
                      <a:endParaRPr lang="en-GB" sz="1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effects and error are normally distributed. Random and error variances are constant.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631225"/>
                  </a:ext>
                </a:extLst>
              </a:tr>
              <a:tr h="637269">
                <a:tc row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Systematic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[𝝁 (Y)] =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+…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GB" sz="1900" b="0" i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9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35571"/>
                  </a:ext>
                </a:extLst>
              </a:tr>
              <a:tr h="63726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 effects and error are log-normal distributed. </a:t>
                      </a:r>
                      <a:r>
                        <a:rPr lang="en-GB" sz="14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and error variances on log scale are constant.</a:t>
                      </a:r>
                      <a:endParaRPr lang="en-GB" sz="14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9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88702"/>
                  </a:ext>
                </a:extLst>
              </a:tr>
              <a:tr h="612088">
                <a:tc rowSpan="3"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Systematic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(Y) =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exp</a:t>
                      </a:r>
                      <a:r>
                        <a:rPr lang="en-GB" sz="19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GB" sz="1900" b="0" i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+… + exp</a:t>
                      </a:r>
                      <a:r>
                        <a:rPr lang="en-GB" sz="19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(𝜷</a:t>
                      </a:r>
                      <a:r>
                        <a:rPr lang="en-GB" sz="1900" b="0" i="0" baseline="-25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GB" sz="19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GB" sz="19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9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56206"/>
                  </a:ext>
                </a:extLst>
              </a:tr>
              <a:tr h="5355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900" dirty="0">
                          <a:latin typeface="+mn-lt"/>
                        </a:rPr>
                        <a:t>Random effects are normally distributed. 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Random variances are constant.</a:t>
                      </a:r>
                      <a:endParaRPr lang="en-US" sz="1900" dirty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691881"/>
                  </a:ext>
                </a:extLst>
              </a:tr>
              <a:tr h="53553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GB" sz="19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Error is exponentially distributed. Random variances are constant.</a:t>
                      </a:r>
                      <a:endParaRPr lang="en-US" sz="1900" dirty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854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7C53B6D-89A5-AA69-F88A-1D014F13261A}"/>
              </a:ext>
            </a:extLst>
          </p:cNvPr>
          <p:cNvSpPr txBox="1"/>
          <p:nvPr/>
        </p:nvSpPr>
        <p:spPr>
          <a:xfrm>
            <a:off x="203534" y="6124423"/>
            <a:ext cx="11709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Legend:</a:t>
            </a:r>
            <a:r>
              <a:rPr lang="en-US" dirty="0"/>
              <a:t> Y = response; x</a:t>
            </a:r>
            <a:r>
              <a:rPr lang="en-US" baseline="-25000" dirty="0"/>
              <a:t>1</a:t>
            </a:r>
            <a:r>
              <a:rPr lang="en-US" dirty="0"/>
              <a:t>,…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fixed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random </a:t>
            </a:r>
            <a:r>
              <a:rPr lang="en-US" dirty="0"/>
              <a:t>effects; exp = exponential function; </a:t>
            </a:r>
            <a:r>
              <a:rPr lang="en-GB" sz="18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𝜷</a:t>
            </a:r>
            <a:r>
              <a:rPr lang="en-GB" sz="1800" b="0" i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8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𝜷</a:t>
            </a:r>
            <a:r>
              <a:rPr lang="en-GB" sz="1800" b="0" i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,…,</a:t>
            </a:r>
            <a:r>
              <a:rPr lang="en-GB" sz="18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𝜷</a:t>
            </a:r>
            <a:r>
              <a:rPr lang="en-GB" sz="1800" b="0" i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GB" sz="18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GB" sz="1800" b="0" i="0" dirty="0">
                <a:solidFill>
                  <a:schemeClr val="tx1"/>
                </a:solidFill>
                <a:cs typeface="Arial" panose="020B0604020202020204" pitchFamily="34" charset="0"/>
              </a:rPr>
              <a:t>coefficients (i.e. </a:t>
            </a:r>
            <a:r>
              <a:rPr lang="en-GB" sz="1800" b="0" i="0" dirty="0">
                <a:solidFill>
                  <a:schemeClr val="accent1"/>
                </a:solidFill>
                <a:cs typeface="Arial" panose="020B0604020202020204" pitchFamily="34" charset="0"/>
              </a:rPr>
              <a:t>parameters</a:t>
            </a:r>
            <a:r>
              <a:rPr lang="en-GB" sz="1800" b="0" i="0" dirty="0">
                <a:solidFill>
                  <a:schemeClr val="tx1"/>
                </a:solidFill>
                <a:cs typeface="Arial" panose="020B0604020202020204" pitchFamily="34" charset="0"/>
              </a:rPr>
              <a:t>) of the regression model</a:t>
            </a:r>
            <a:r>
              <a:rPr lang="en-US" dirty="0"/>
              <a:t> to estimate</a:t>
            </a:r>
          </a:p>
        </p:txBody>
      </p:sp>
    </p:spTree>
    <p:extLst>
      <p:ext uri="{BB962C8B-B14F-4D97-AF65-F5344CB8AC3E}">
        <p14:creationId xmlns:p14="http://schemas.microsoft.com/office/powerpoint/2010/main" val="2061758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C1725-E04A-D1E3-5267-48EBDB00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545781-7AD2-2CF2-6EE1-1EDD456FEA24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18</a:t>
            </a:fld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6761D0-A56E-E92A-EED9-95036381E175}"/>
              </a:ext>
            </a:extLst>
          </p:cNvPr>
          <p:cNvSpPr txBox="1">
            <a:spLocks/>
          </p:cNvSpPr>
          <p:nvPr/>
        </p:nvSpPr>
        <p:spPr>
          <a:xfrm>
            <a:off x="32516" y="16648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Assumptions of linear regression models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1395C720-44EB-016C-6ABF-47743AA8F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164370"/>
              </p:ext>
            </p:extLst>
          </p:nvPr>
        </p:nvGraphicFramePr>
        <p:xfrm>
          <a:off x="185738" y="1479817"/>
          <a:ext cx="11815762" cy="3583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022">
                  <a:extLst>
                    <a:ext uri="{9D8B030D-6E8A-4147-A177-3AD203B41FA5}">
                      <a16:colId xmlns:a16="http://schemas.microsoft.com/office/drawing/2014/main" val="4076039225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3939779186"/>
                    </a:ext>
                  </a:extLst>
                </a:gridCol>
                <a:gridCol w="5657088">
                  <a:extLst>
                    <a:ext uri="{9D8B030D-6E8A-4147-A177-3AD203B41FA5}">
                      <a16:colId xmlns:a16="http://schemas.microsoft.com/office/drawing/2014/main" val="412999385"/>
                    </a:ext>
                  </a:extLst>
                </a:gridCol>
                <a:gridCol w="2394204">
                  <a:extLst>
                    <a:ext uri="{9D8B030D-6E8A-4147-A177-3AD203B41FA5}">
                      <a16:colId xmlns:a16="http://schemas.microsoft.com/office/drawing/2014/main" val="2492279057"/>
                    </a:ext>
                  </a:extLst>
                </a:gridCol>
              </a:tblGrid>
              <a:tr h="460045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Assumption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20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453"/>
                  </a:ext>
                </a:extLst>
              </a:tr>
              <a:tr h="594233">
                <a:tc row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Systematic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 mean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 are interested to describe the population mean on natural scale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𝝁</a:t>
                      </a:r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018492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pPr algn="l"/>
                      <a:endParaRPr lang="en-GB" sz="1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coefficients are assumed to combine the effects of the predictors linearly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+…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631225"/>
                  </a:ext>
                </a:extLst>
              </a:tr>
              <a:tr h="594233">
                <a:tc rowSpan="3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effects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They are normally distributed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35571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is normally distributed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1" kern="1200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56206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en-GB" sz="19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variance is constant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𝝈</a:t>
                      </a:r>
                      <a:r>
                        <a:rPr lang="en-GB" sz="1900" b="0" i="1" kern="1200" baseline="-25000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 constant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0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35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0CAB9-AD38-B987-945A-81005C212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1DF837-4E24-9C80-887E-DCFE97DC5F52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19</a:t>
            </a:fld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587AFC-9C47-B132-7E89-D778A7A38546}"/>
              </a:ext>
            </a:extLst>
          </p:cNvPr>
          <p:cNvSpPr txBox="1">
            <a:spLocks/>
          </p:cNvSpPr>
          <p:nvPr/>
        </p:nvSpPr>
        <p:spPr>
          <a:xfrm>
            <a:off x="32516" y="16648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600" b="1" dirty="0"/>
              <a:t>Linear fixed-effects and mixed-effects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16831-4A40-6289-0411-B1688C13E1BA}"/>
              </a:ext>
            </a:extLst>
          </p:cNvPr>
          <p:cNvSpPr txBox="1"/>
          <p:nvPr/>
        </p:nvSpPr>
        <p:spPr>
          <a:xfrm>
            <a:off x="78688" y="1648330"/>
            <a:ext cx="120185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 linear model that incorporate only fixed effects is called linear fixed-effects model (or merely </a:t>
            </a:r>
            <a:r>
              <a:rPr lang="en-US" sz="2600" b="1" dirty="0">
                <a:solidFill>
                  <a:schemeClr val="accent1"/>
                </a:solidFill>
              </a:rPr>
              <a:t>linear model</a:t>
            </a:r>
            <a:r>
              <a:rPr lang="en-US" sz="2600" dirty="0"/>
              <a:t>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97884-F46B-F4D2-F83C-064197652B39}"/>
              </a:ext>
            </a:extLst>
          </p:cNvPr>
          <p:cNvSpPr txBox="1"/>
          <p:nvPr/>
        </p:nvSpPr>
        <p:spPr>
          <a:xfrm>
            <a:off x="90069" y="3797970"/>
            <a:ext cx="120071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 linear model that incorporate both fixed and random effects is called </a:t>
            </a:r>
            <a:r>
              <a:rPr lang="en-US" sz="2600" b="1" dirty="0">
                <a:solidFill>
                  <a:schemeClr val="accent1"/>
                </a:solidFill>
              </a:rPr>
              <a:t>linear mixed-effects model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010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4293-C326-0BCE-D088-760F5A79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3CEC5-29E2-46E9-F791-C5A939683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Process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E1AA2-AD59-B877-ED7A-8AC4DBD24C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Stage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11D31B-F695-AAE8-292E-55B8AABB39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Effects and regression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71BA92-2A6A-BFC6-E3A2-7DCA135FCA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Stage 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A2F3AF-253B-B96D-D43D-8D892F961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9850" y="4464272"/>
            <a:ext cx="2586149" cy="1855537"/>
          </a:xfrm>
        </p:spPr>
        <p:txBody>
          <a:bodyPr/>
          <a:lstStyle/>
          <a:p>
            <a:r>
              <a:rPr lang="en-GB" dirty="0"/>
              <a:t>Analysis of variance (ANOVA)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CC07DE-0031-9265-681A-58CD48B483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Stage 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780463-31AB-B66E-71F3-C7001E6ED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Simple regression model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44E1843-79E4-496F-BDFD-B5585F920B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Stage 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6EA8C2-C428-6E63-9AE3-0705F31597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Multivariable regression model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53732EA-FABD-0651-496A-7FA7413D0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83CF32-1C89-9E87-8F61-158115A35C55}"/>
              </a:ext>
            </a:extLst>
          </p:cNvPr>
          <p:cNvSpPr/>
          <p:nvPr/>
        </p:nvSpPr>
        <p:spPr>
          <a:xfrm>
            <a:off x="289559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49B8F3-FDF4-F2C8-7861-E8F9502746C9}"/>
              </a:ext>
            </a:extLst>
          </p:cNvPr>
          <p:cNvSpPr/>
          <p:nvPr/>
        </p:nvSpPr>
        <p:spPr>
          <a:xfrm>
            <a:off x="3155416" y="3008391"/>
            <a:ext cx="941760" cy="941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7650C-4524-DA7E-58BA-8FA963E024CE}"/>
              </a:ext>
            </a:extLst>
          </p:cNvPr>
          <p:cNvSpPr/>
          <p:nvPr/>
        </p:nvSpPr>
        <p:spPr>
          <a:xfrm>
            <a:off x="6155605" y="3008391"/>
            <a:ext cx="941760" cy="941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9CE83F-F34F-AD5C-8F9C-658AF753714D}"/>
              </a:ext>
            </a:extLst>
          </p:cNvPr>
          <p:cNvSpPr/>
          <p:nvPr/>
        </p:nvSpPr>
        <p:spPr>
          <a:xfrm>
            <a:off x="9105634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DD47-656E-69F3-DD5A-67D845697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677C4-BCFE-2FA8-1053-EDFFCB0E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84" y="3010748"/>
            <a:ext cx="2857045" cy="831742"/>
          </a:xfrm>
        </p:spPr>
        <p:txBody>
          <a:bodyPr>
            <a:normAutofit/>
          </a:bodyPr>
          <a:lstStyle/>
          <a:p>
            <a:r>
              <a:rPr lang="en-US" dirty="0"/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31496-4383-D14D-A9BD-0FA18C796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FF06A-CE5D-633D-9936-49C34B255BDE}"/>
              </a:ext>
            </a:extLst>
          </p:cNvPr>
          <p:cNvSpPr txBox="1"/>
          <p:nvPr/>
        </p:nvSpPr>
        <p:spPr>
          <a:xfrm>
            <a:off x="44119" y="2699787"/>
            <a:ext cx="6838595" cy="1088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https://bioinformatics-core-shared-</a:t>
            </a:r>
            <a:r>
              <a:rPr lang="en-US" sz="2300" dirty="0" err="1"/>
              <a:t>training.github.io</a:t>
            </a:r>
            <a:r>
              <a:rPr lang="en-US" sz="2300" dirty="0"/>
              <a:t>/ Fixed-and-Mixed-effects-models/</a:t>
            </a:r>
          </a:p>
        </p:txBody>
      </p:sp>
    </p:spTree>
    <p:extLst>
      <p:ext uri="{BB962C8B-B14F-4D97-AF65-F5344CB8AC3E}">
        <p14:creationId xmlns:p14="http://schemas.microsoft.com/office/powerpoint/2010/main" val="426834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CE6F6-4CDB-31ED-203C-E7CB4B40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playing pool with cue stick&#10;&#10;AI-generated content may be incorrect.">
            <a:extLst>
              <a:ext uri="{FF2B5EF4-FFF2-40B4-BE49-F238E27FC236}">
                <a16:creationId xmlns:a16="http://schemas.microsoft.com/office/drawing/2014/main" id="{B984CD16-DFD3-2E27-E3B0-A016EAB29B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1647" r="1164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BF7EE-8C49-FC5D-96E6-550E76FAE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 and classification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C0E30-7745-D092-0ECF-E3CDD327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048" y="2395877"/>
            <a:ext cx="2397873" cy="569080"/>
          </a:xfrm>
        </p:spPr>
        <p:txBody>
          <a:bodyPr/>
          <a:lstStyle/>
          <a:p>
            <a:pPr algn="ctr"/>
            <a:r>
              <a:rPr lang="en-US" sz="3600" dirty="0"/>
              <a:t>Effects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B9D9C-EB6E-E47C-E796-3486F93AA4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09.00 - 09.15 am</a:t>
            </a:r>
          </a:p>
        </p:txBody>
      </p:sp>
    </p:spTree>
    <p:extLst>
      <p:ext uri="{BB962C8B-B14F-4D97-AF65-F5344CB8AC3E}">
        <p14:creationId xmlns:p14="http://schemas.microsoft.com/office/powerpoint/2010/main" val="59657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176B-033F-E66B-227D-B9358C84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ECBE47-1975-0F9E-6882-D9F6AB781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13868-F598-49FE-B487-9B1C51FF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506" y="996950"/>
            <a:ext cx="7748713" cy="327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27409-9864-0159-79AB-E498F2DC2815}"/>
              </a:ext>
            </a:extLst>
          </p:cNvPr>
          <p:cNvSpPr txBox="1"/>
          <p:nvPr/>
        </p:nvSpPr>
        <p:spPr>
          <a:xfrm>
            <a:off x="2355502" y="4185035"/>
            <a:ext cx="264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Number of metastases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C48B-D4C5-436A-4363-FA227DB5AF02}"/>
              </a:ext>
            </a:extLst>
          </p:cNvPr>
          <p:cNvSpPr txBox="1"/>
          <p:nvPr/>
        </p:nvSpPr>
        <p:spPr>
          <a:xfrm>
            <a:off x="112177" y="4818748"/>
            <a:ext cx="12019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unit exhibits a </a:t>
            </a:r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that is observed some time after </a:t>
            </a:r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exposure (treatment)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38B61-E978-0D20-98C7-7410C6A12C7D}"/>
              </a:ext>
            </a:extLst>
          </p:cNvPr>
          <p:cNvSpPr txBox="1"/>
          <p:nvPr/>
        </p:nvSpPr>
        <p:spPr>
          <a:xfrm>
            <a:off x="103107" y="5511328"/>
            <a:ext cx="11939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Definition of “no effect”: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each unit would exhibit the same value of the response whether assigned to exposure or not. If changing the exposure assigned to a unit changed the unit’s response then the exposure has at least some effect.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06FFD-4B92-2265-6CF0-5CC629C8553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520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0CE04-D86D-6FC1-81E8-BFF66006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A8737D-999C-8233-819D-CA756074B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Examples of effects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670E1-22C8-C20B-6069-70463D59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4" y="795647"/>
            <a:ext cx="1397000" cy="323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9EE469-CF17-CEFF-9563-F2C83161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48" y="964086"/>
            <a:ext cx="7748716" cy="327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6E5062-103C-CAD3-26DD-8EB5FFDF5A6E}"/>
              </a:ext>
            </a:extLst>
          </p:cNvPr>
          <p:cNvSpPr txBox="1"/>
          <p:nvPr/>
        </p:nvSpPr>
        <p:spPr>
          <a:xfrm>
            <a:off x="2324508" y="4185033"/>
            <a:ext cx="264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Number of metastases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69DF7-081E-1A2B-8A9F-629D901BAFEC}"/>
              </a:ext>
            </a:extLst>
          </p:cNvPr>
          <p:cNvSpPr txBox="1"/>
          <p:nvPr/>
        </p:nvSpPr>
        <p:spPr>
          <a:xfrm>
            <a:off x="69745" y="4813537"/>
            <a:ext cx="6245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N° of metastases in the treated group: 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F5BBF-C6B1-0493-5E10-192F5E496AA8}"/>
              </a:ext>
            </a:extLst>
          </p:cNvPr>
          <p:cNvSpPr txBox="1"/>
          <p:nvPr/>
        </p:nvSpPr>
        <p:spPr>
          <a:xfrm>
            <a:off x="85243" y="5350359"/>
            <a:ext cx="6245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N° of metastase</a:t>
            </a: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vehicle: 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DC1CB-4258-017B-3DBE-BDBC28980FB7}"/>
              </a:ext>
            </a:extLst>
          </p:cNvPr>
          <p:cNvSpPr txBox="1"/>
          <p:nvPr/>
        </p:nvSpPr>
        <p:spPr>
          <a:xfrm>
            <a:off x="650926" y="6312370"/>
            <a:ext cx="10988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effect is understandable, easily detectable and systematic</a:t>
            </a:r>
            <a:endParaRPr lang="en-GB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33EB4-3A7A-ECBB-CA0C-4CA988F6122B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2913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0D4F9-4378-DA71-15AF-54362870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8B3E26-C237-44C3-BC62-E3990B26B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Examples of effects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57F84-AA57-3C2B-DE0F-BC5B73C3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4" y="795647"/>
            <a:ext cx="1397000" cy="323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291AA-9537-9E9A-ED64-BFC78232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24" y="974955"/>
            <a:ext cx="7805038" cy="327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FF5F6-AA4F-9D74-B5D3-48818D983058}"/>
              </a:ext>
            </a:extLst>
          </p:cNvPr>
          <p:cNvSpPr txBox="1"/>
          <p:nvPr/>
        </p:nvSpPr>
        <p:spPr>
          <a:xfrm>
            <a:off x="92993" y="6302359"/>
            <a:ext cx="1197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effect is understandable, detectable with sufficient units and systematic</a:t>
            </a:r>
            <a:endParaRPr lang="en-GB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09D9B-721B-7BC0-6083-E12CFC1047F6}"/>
              </a:ext>
            </a:extLst>
          </p:cNvPr>
          <p:cNvSpPr txBox="1"/>
          <p:nvPr/>
        </p:nvSpPr>
        <p:spPr>
          <a:xfrm>
            <a:off x="2154027" y="4216030"/>
            <a:ext cx="264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Number of metastases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5245E0-E256-57AF-67C5-4FDFB27FFB44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6</a:t>
            </a:fld>
            <a:endParaRPr lang="en-US" sz="1400" dirty="0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85A9784C-98DC-3C84-E152-A15088B63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085308"/>
              </p:ext>
            </p:extLst>
          </p:nvPr>
        </p:nvGraphicFramePr>
        <p:xfrm>
          <a:off x="2996220" y="4711231"/>
          <a:ext cx="6264592" cy="1491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389">
                  <a:extLst>
                    <a:ext uri="{9D8B030D-6E8A-4147-A177-3AD203B41FA5}">
                      <a16:colId xmlns:a16="http://schemas.microsoft.com/office/drawing/2014/main" val="4076039225"/>
                    </a:ext>
                  </a:extLst>
                </a:gridCol>
                <a:gridCol w="1720516">
                  <a:extLst>
                    <a:ext uri="{9D8B030D-6E8A-4147-A177-3AD203B41FA5}">
                      <a16:colId xmlns:a16="http://schemas.microsoft.com/office/drawing/2014/main" val="3939779186"/>
                    </a:ext>
                  </a:extLst>
                </a:gridCol>
                <a:gridCol w="1728687">
                  <a:extLst>
                    <a:ext uri="{9D8B030D-6E8A-4147-A177-3AD203B41FA5}">
                      <a16:colId xmlns:a16="http://schemas.microsoft.com/office/drawing/2014/main" val="412999385"/>
                    </a:ext>
                  </a:extLst>
                </a:gridCol>
              </a:tblGrid>
              <a:tr h="460045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Experimental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Male mice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Female mice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453"/>
                  </a:ext>
                </a:extLst>
              </a:tr>
              <a:tr h="594233"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018492"/>
                  </a:ext>
                </a:extLst>
              </a:tr>
              <a:tr h="43770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Vehicle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0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15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86C4D-CA5E-C9DE-3F9B-35F7A82BE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56972E-072B-C8A8-4A4B-ADD8AEFC6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Examples of effects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8DD51-B8C7-618C-8A93-245EF247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4" y="795647"/>
            <a:ext cx="1397000" cy="323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41386-16FD-E0B4-5292-C9DF5F0D33C6}"/>
              </a:ext>
            </a:extLst>
          </p:cNvPr>
          <p:cNvSpPr txBox="1"/>
          <p:nvPr/>
        </p:nvSpPr>
        <p:spPr>
          <a:xfrm>
            <a:off x="110006" y="6302358"/>
            <a:ext cx="1191667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effect can someday be understood, not easily detectable and unsystematic</a:t>
            </a:r>
            <a:endParaRPr lang="en-GB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6D8AF-9023-C6DB-AEF9-E98846F1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60" y="959818"/>
            <a:ext cx="7784257" cy="327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DEAC54-0B7B-E887-B1B2-FD4880906DB3}"/>
              </a:ext>
            </a:extLst>
          </p:cNvPr>
          <p:cNvSpPr txBox="1"/>
          <p:nvPr/>
        </p:nvSpPr>
        <p:spPr>
          <a:xfrm>
            <a:off x="23251" y="4813537"/>
            <a:ext cx="6245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N° of metastases in the treated group: 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A8638A-4A00-2356-423C-F9A6D754B99D}"/>
              </a:ext>
            </a:extLst>
          </p:cNvPr>
          <p:cNvSpPr txBox="1"/>
          <p:nvPr/>
        </p:nvSpPr>
        <p:spPr>
          <a:xfrm>
            <a:off x="23250" y="5350359"/>
            <a:ext cx="6245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N° of metastase</a:t>
            </a: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vehicle: 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2A3396-4A92-12AF-3637-748C7FBDCC6C}"/>
              </a:ext>
            </a:extLst>
          </p:cNvPr>
          <p:cNvSpPr txBox="1"/>
          <p:nvPr/>
        </p:nvSpPr>
        <p:spPr>
          <a:xfrm>
            <a:off x="2324508" y="4169535"/>
            <a:ext cx="264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Number of metastases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A217E-637A-6BBD-D5A3-05D23D21A65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575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A8D88-035B-9F1C-BBBB-0A6A7673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009D1F-8007-6F83-C014-427453E17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Different sources of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4DB57-4E49-5976-B8F9-013936CAA626}"/>
              </a:ext>
            </a:extLst>
          </p:cNvPr>
          <p:cNvSpPr txBox="1"/>
          <p:nvPr/>
        </p:nvSpPr>
        <p:spPr>
          <a:xfrm>
            <a:off x="63511" y="1071967"/>
            <a:ext cx="3563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Treatment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0EC0A-8000-B06F-A7DE-D7FEF0A4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24" y="2495226"/>
            <a:ext cx="3433736" cy="2575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90F2C-82E8-F21D-A85F-1969A1AC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466" y="3239147"/>
            <a:ext cx="1107597" cy="10532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E48A06-6C3D-473A-E47D-0B5212F6016A}"/>
              </a:ext>
            </a:extLst>
          </p:cNvPr>
          <p:cNvCxnSpPr>
            <a:cxnSpLocks/>
          </p:cNvCxnSpPr>
          <p:nvPr/>
        </p:nvCxnSpPr>
        <p:spPr>
          <a:xfrm flipV="1">
            <a:off x="5052449" y="2634713"/>
            <a:ext cx="960895" cy="1115876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F395D9-6044-9B05-0C0B-8A1CBBB7860C}"/>
              </a:ext>
            </a:extLst>
          </p:cNvPr>
          <p:cNvSpPr txBox="1"/>
          <p:nvPr/>
        </p:nvSpPr>
        <p:spPr>
          <a:xfrm>
            <a:off x="6078783" y="2334192"/>
            <a:ext cx="359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Carboplatin + Tamoxifen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E2E11C-DED3-237B-11C6-9843140363E5}"/>
              </a:ext>
            </a:extLst>
          </p:cNvPr>
          <p:cNvSpPr txBox="1"/>
          <p:nvPr/>
        </p:nvSpPr>
        <p:spPr>
          <a:xfrm>
            <a:off x="6140775" y="4835468"/>
            <a:ext cx="30376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Carboplatin alone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25FFB-3231-4D1D-3CAC-021E33CA4DA3}"/>
              </a:ext>
            </a:extLst>
          </p:cNvPr>
          <p:cNvCxnSpPr>
            <a:cxnSpLocks/>
          </p:cNvCxnSpPr>
          <p:nvPr/>
        </p:nvCxnSpPr>
        <p:spPr>
          <a:xfrm>
            <a:off x="5055766" y="3767378"/>
            <a:ext cx="942079" cy="1287652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5495CBF-0E8D-19E2-2364-9EA006B70A9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670944" y="2565025"/>
            <a:ext cx="998107" cy="874935"/>
          </a:xfrm>
          <a:prstGeom prst="bentConnector2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DE228EE-AB0D-82AF-3F5A-253C5815B669}"/>
              </a:ext>
            </a:extLst>
          </p:cNvPr>
          <p:cNvCxnSpPr>
            <a:cxnSpLocks/>
          </p:cNvCxnSpPr>
          <p:nvPr/>
        </p:nvCxnSpPr>
        <p:spPr>
          <a:xfrm flipV="1">
            <a:off x="9652001" y="4231959"/>
            <a:ext cx="1044000" cy="900000"/>
          </a:xfrm>
          <a:prstGeom prst="bentConnector2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B02B59-4677-8DB9-445D-4BB83E2796AB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8</a:t>
            </a:fld>
            <a:endParaRPr lang="en-US" sz="1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3597D0-2404-38A1-BC4B-3E7A1A74ED85}"/>
              </a:ext>
            </a:extLst>
          </p:cNvPr>
          <p:cNvSpPr/>
          <p:nvPr/>
        </p:nvSpPr>
        <p:spPr>
          <a:xfrm>
            <a:off x="9757611" y="3429000"/>
            <a:ext cx="1840831" cy="8029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4504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4936B-3A6E-70E4-493A-6216FC48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1CA113-50B5-EB1F-621B-B5D4B9CBE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Different sources of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609C4-DB98-90AC-9045-F83D4939FA67}"/>
              </a:ext>
            </a:extLst>
          </p:cNvPr>
          <p:cNvSpPr txBox="1"/>
          <p:nvPr/>
        </p:nvSpPr>
        <p:spPr>
          <a:xfrm>
            <a:off x="63511" y="1071967"/>
            <a:ext cx="1150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Environment and features of experimental units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2A336-8D69-5D58-870B-9B01E998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86" y="2341046"/>
            <a:ext cx="10080000" cy="3625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8A80F-5B93-777F-3B09-95983401E0A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628236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RUK brand refresh colours">
      <a:dk1>
        <a:srgbClr val="000000"/>
      </a:dk1>
      <a:lt1>
        <a:srgbClr val="FFFFFF"/>
      </a:lt1>
      <a:dk2>
        <a:srgbClr val="BBC7D9"/>
      </a:dk2>
      <a:lt2>
        <a:srgbClr val="BBC7D9"/>
      </a:lt2>
      <a:accent1>
        <a:srgbClr val="FF0087"/>
      </a:accent1>
      <a:accent2>
        <a:srgbClr val="009CEE"/>
      </a:accent2>
      <a:accent3>
        <a:srgbClr val="00007E"/>
      </a:accent3>
      <a:accent4>
        <a:srgbClr val="FF66B7"/>
      </a:accent4>
      <a:accent5>
        <a:srgbClr val="66C0F5"/>
      </a:accent5>
      <a:accent6>
        <a:srgbClr val="6666B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- Cancer Research UK Cambridge Institute" id="{C28B8B63-8B2D-4E8F-95D5-35FC74E20644}" vid="{1481CEED-F7DA-49E8-A249-AE240FD4B8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421CB53278704FAE876ED4529E1565" ma:contentTypeVersion="4" ma:contentTypeDescription="Create a new document." ma:contentTypeScope="" ma:versionID="c7bc3fba98608273a035cc867df6a74f">
  <xsd:schema xmlns:xsd="http://www.w3.org/2001/XMLSchema" xmlns:xs="http://www.w3.org/2001/XMLSchema" xmlns:p="http://schemas.microsoft.com/office/2006/metadata/properties" xmlns:ns2="0b8d3a9e-3b4d-493e-ad3f-410944af22dd" targetNamespace="http://schemas.microsoft.com/office/2006/metadata/properties" ma:root="true" ma:fieldsID="18a6dca02c70887c890bf5852c3c34b7" ns2:_="">
    <xsd:import namespace="0b8d3a9e-3b4d-493e-ad3f-410944af22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d3a9e-3b4d-493e-ad3f-410944af2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1D4C24-F87F-4FC6-957C-E0116AF85484}">
  <ds:schemaRefs>
    <ds:schemaRef ds:uri="1b27cba5-8ff7-492a-8888-3a405fc672d5"/>
    <ds:schemaRef ds:uri="63bf878d-25f3-4e9f-b84d-117482a250e6"/>
    <ds:schemaRef ds:uri="69f24b3e-4404-44f6-a6a4-e84ecbb2c2be"/>
    <ds:schemaRef ds:uri="91f9e3e7-906b-44a8-a94b-0765f19ff260"/>
    <ds:schemaRef ds:uri="c8d1d1f5-ad1c-491e-888d-f68b403029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1ff857e-f9a9-4245-a1f1-068ee47adaa2"/>
    <ds:schemaRef ds:uri="afb15380-4fab-4b28-91d6-fa5f621d693c"/>
    <ds:schemaRef ds:uri="aa2165eb-0b2e-4fe0-9164-20ad93f18090"/>
  </ds:schemaRefs>
</ds:datastoreItem>
</file>

<file path=customXml/itemProps2.xml><?xml version="1.0" encoding="utf-8"?>
<ds:datastoreItem xmlns:ds="http://schemas.openxmlformats.org/officeDocument/2006/customXml" ds:itemID="{2092D91A-F408-4E81-AA84-8CA73E0E38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59DE54-38C1-4C36-92A7-1E5E661559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d3a9e-3b4d-493e-ad3f-410944af22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542</TotalTime>
  <Words>1065</Words>
  <Application>Microsoft Macintosh PowerPoint</Application>
  <PresentationFormat>Widescreen</PresentationFormat>
  <Paragraphs>162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American Typewriter</vt:lpstr>
      <vt:lpstr>Arial</vt:lpstr>
      <vt:lpstr>Calibri</vt:lpstr>
      <vt:lpstr>F37 Hybrid Medium</vt:lpstr>
      <vt:lpstr>Open Sans</vt:lpstr>
      <vt:lpstr>Poppins</vt:lpstr>
      <vt:lpstr>Wingdings</vt:lpstr>
      <vt:lpstr>Title slides</vt:lpstr>
      <vt:lpstr>PowerPoint Presentation</vt:lpstr>
      <vt:lpstr>PowerPoint Presentation</vt:lpstr>
      <vt:lpstr>Effects</vt:lpstr>
      <vt:lpstr>Definition</vt:lpstr>
      <vt:lpstr>Examples of effects</vt:lpstr>
      <vt:lpstr>Examples of effects</vt:lpstr>
      <vt:lpstr>Examples of effects</vt:lpstr>
      <vt:lpstr>Different sources of effects</vt:lpstr>
      <vt:lpstr>Different sources of effects</vt:lpstr>
      <vt:lpstr>Different sources of effects</vt:lpstr>
      <vt:lpstr>Classification of effects</vt:lpstr>
      <vt:lpstr>Classification of effects</vt:lpstr>
      <vt:lpstr>PowerPoint Presentation</vt:lpstr>
      <vt:lpstr>Regression models</vt:lpstr>
      <vt:lpstr>Definition</vt:lpstr>
      <vt:lpstr>Definition</vt:lpstr>
      <vt:lpstr>Examples of regression models</vt:lpstr>
      <vt:lpstr>PowerPoint Presentation</vt:lpstr>
      <vt:lpstr>PowerPoint Presentation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Porcu</dc:creator>
  <cp:lastModifiedBy>Luca Porcu</cp:lastModifiedBy>
  <cp:revision>142</cp:revision>
  <dcterms:created xsi:type="dcterms:W3CDTF">2025-02-12T13:20:22Z</dcterms:created>
  <dcterms:modified xsi:type="dcterms:W3CDTF">2025-02-19T15:12:12Z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0x0101001D421CB53278704FAE876ED4529E1565</vt:lpwstr>
  </property>
  <property fmtid="{D5CDD505-2E9C-101B-9397-08002B2CF9AE}" pid="3" name="MediaServiceImageTags">
    <vt:lpwstr/>
  </property>
</Properties>
</file>